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52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8.xml" ContentType="application/vnd.openxmlformats-officedocument.presentationml.slide+xml"/>
  <Override PartName="/ppt/slides/slide57.xml" ContentType="application/vnd.openxmlformats-officedocument.presentationml.slide+xml"/>
  <Override PartName="/ppt/slides/slide56.xml" ContentType="application/vnd.openxmlformats-officedocument.presentationml.slide+xml"/>
  <Override PartName="/ppt/slides/slide55.xml" ContentType="application/vnd.openxmlformats-officedocument.presentationml.slide+xml"/>
  <Override PartName="/ppt/slides/slide54.xml" ContentType="application/vnd.openxmlformats-officedocument.presentationml.slide+xml"/>
  <Override PartName="/ppt/slides/slide53.xml" ContentType="application/vnd.openxmlformats-officedocument.presentationml.slide+xml"/>
  <Override PartName="/ppt/slides/slide50.xml" ContentType="application/vnd.openxmlformats-officedocument.presentationml.slide+xml"/>
  <Override PartName="/ppt/slides/slide49.xml" ContentType="application/vnd.openxmlformats-officedocument.presentationml.slide+xml"/>
  <Override PartName="/ppt/slides/slide48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51.xml" ContentType="application/vnd.openxmlformats-officedocument.presentationml.slide+xml"/>
  <Override PartName="/ppt/slides/slide22.xml" ContentType="application/vnd.openxmlformats-officedocument.presentationml.slide+xml"/>
  <Override PartName="/ppt/slides/slide20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21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3.xml" ContentType="application/vnd.openxmlformats-officedocument.presentationml.slide+xml"/>
  <Override PartName="/ppt/slides/slide11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0.xml" ContentType="application/vnd.openxmlformats-officedocument.presentationml.slide+xml"/>
  <Override PartName="/ppt/slides/slide14.xml" ContentType="application/vnd.openxmlformats-officedocument.presentationml.slide+xml"/>
  <Override PartName="/ppt/slides/slide12.xml" ContentType="application/vnd.openxmlformats-officedocument.presentationml.slide+xml"/>
  <Override PartName="/ppt/slides/slide15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4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handoutMasters/handoutMaster1.xml" ContentType="application/vnd.openxmlformats-officedocument.presentationml.handout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handoutMasterIdLst>
    <p:handoutMasterId r:id="rId61"/>
  </p:handoutMasterIdLst>
  <p:sldIdLst>
    <p:sldId id="286" r:id="rId2"/>
    <p:sldId id="2092" r:id="rId3"/>
    <p:sldId id="2050" r:id="rId4"/>
    <p:sldId id="2134" r:id="rId5"/>
    <p:sldId id="2125" r:id="rId6"/>
    <p:sldId id="2058" r:id="rId7"/>
    <p:sldId id="2059" r:id="rId8"/>
    <p:sldId id="2130" r:id="rId9"/>
    <p:sldId id="2126" r:id="rId10"/>
    <p:sldId id="2127" r:id="rId11"/>
    <p:sldId id="2128" r:id="rId12"/>
    <p:sldId id="2129" r:id="rId13"/>
    <p:sldId id="1444" r:id="rId14"/>
    <p:sldId id="1899" r:id="rId15"/>
    <p:sldId id="1781" r:id="rId16"/>
    <p:sldId id="1784" r:id="rId17"/>
    <p:sldId id="1785" r:id="rId18"/>
    <p:sldId id="1790" r:id="rId19"/>
    <p:sldId id="1791" r:id="rId20"/>
    <p:sldId id="1793" r:id="rId21"/>
    <p:sldId id="2113" r:id="rId22"/>
    <p:sldId id="1900" r:id="rId23"/>
    <p:sldId id="1775" r:id="rId24"/>
    <p:sldId id="1778" r:id="rId25"/>
    <p:sldId id="1779" r:id="rId26"/>
    <p:sldId id="2114" r:id="rId27"/>
    <p:sldId id="2112" r:id="rId28"/>
    <p:sldId id="2102" r:id="rId29"/>
    <p:sldId id="2105" r:id="rId30"/>
    <p:sldId id="2120" r:id="rId31"/>
    <p:sldId id="2104" r:id="rId32"/>
    <p:sldId id="2116" r:id="rId33"/>
    <p:sldId id="1901" r:id="rId34"/>
    <p:sldId id="1445" r:id="rId35"/>
    <p:sldId id="1897" r:id="rId36"/>
    <p:sldId id="2117" r:id="rId37"/>
    <p:sldId id="2119" r:id="rId38"/>
    <p:sldId id="2131" r:id="rId39"/>
    <p:sldId id="1801" r:id="rId40"/>
    <p:sldId id="2078" r:id="rId41"/>
    <p:sldId id="2049" r:id="rId42"/>
    <p:sldId id="2141" r:id="rId43"/>
    <p:sldId id="2142" r:id="rId44"/>
    <p:sldId id="2140" r:id="rId45"/>
    <p:sldId id="2143" r:id="rId46"/>
    <p:sldId id="2122" r:id="rId47"/>
    <p:sldId id="2135" r:id="rId48"/>
    <p:sldId id="2136" r:id="rId49"/>
    <p:sldId id="2137" r:id="rId50"/>
    <p:sldId id="2138" r:id="rId51"/>
    <p:sldId id="2139" r:id="rId52"/>
    <p:sldId id="2144" r:id="rId53"/>
    <p:sldId id="2095" r:id="rId54"/>
    <p:sldId id="2132" r:id="rId55"/>
    <p:sldId id="2133" r:id="rId56"/>
    <p:sldId id="2100" r:id="rId57"/>
    <p:sldId id="2099" r:id="rId58"/>
    <p:sldId id="2035" r:id="rId59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0000FF"/>
    <a:srgbClr val="FF33CC"/>
    <a:srgbClr val="0099FF"/>
    <a:srgbClr val="0CF227"/>
    <a:srgbClr val="3333FF"/>
    <a:srgbClr val="F44D0A"/>
    <a:srgbClr val="FF0066"/>
    <a:srgbClr val="67318F"/>
    <a:srgbClr val="1684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605" autoAdjust="0"/>
    <p:restoredTop sz="96866" autoAdjust="0"/>
  </p:normalViewPr>
  <p:slideViewPr>
    <p:cSldViewPr>
      <p:cViewPr varScale="1">
        <p:scale>
          <a:sx n="105" d="100"/>
          <a:sy n="105" d="100"/>
        </p:scale>
        <p:origin x="54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6703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749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viewProps" Target="viewProps.xml"/><Relationship Id="rId68" Type="http://schemas.openxmlformats.org/officeDocument/2006/relationships/customXml" Target="../customXml/item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customXml" Target="../customXml/item1.xml"/><Relationship Id="rId5" Type="http://schemas.openxmlformats.org/officeDocument/2006/relationships/slide" Target="slides/slide4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69" Type="http://schemas.openxmlformats.org/officeDocument/2006/relationships/customXml" Target="../customXml/item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customXml" Target="../customXml/item2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2300" tIns="46150" rIns="92300" bIns="4615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4" y="0"/>
            <a:ext cx="2971800" cy="464820"/>
          </a:xfrm>
          <a:prstGeom prst="rect">
            <a:avLst/>
          </a:prstGeom>
        </p:spPr>
        <p:txBody>
          <a:bodyPr vert="horz" lIns="92300" tIns="46150" rIns="92300" bIns="46150" rtlCol="0"/>
          <a:lstStyle>
            <a:lvl1pPr algn="r">
              <a:defRPr sz="1200"/>
            </a:lvl1pPr>
          </a:lstStyle>
          <a:p>
            <a:fld id="{2D6A86BA-473B-4C3A-BDC3-2B611A89E774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8"/>
            <a:ext cx="2971800" cy="464820"/>
          </a:xfrm>
          <a:prstGeom prst="rect">
            <a:avLst/>
          </a:prstGeom>
        </p:spPr>
        <p:txBody>
          <a:bodyPr vert="horz" lIns="92300" tIns="46150" rIns="92300" bIns="4615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4" y="8829968"/>
            <a:ext cx="2971800" cy="464820"/>
          </a:xfrm>
          <a:prstGeom prst="rect">
            <a:avLst/>
          </a:prstGeom>
        </p:spPr>
        <p:txBody>
          <a:bodyPr vert="horz" lIns="92300" tIns="46150" rIns="92300" bIns="46150" rtlCol="0" anchor="b"/>
          <a:lstStyle>
            <a:lvl1pPr algn="r">
              <a:defRPr sz="1200"/>
            </a:lvl1pPr>
          </a:lstStyle>
          <a:p>
            <a:fld id="{636C0AA7-80C6-4ACF-9A25-74B9A6FE44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9313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2300" tIns="46150" rIns="92300" bIns="4615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64820"/>
          </a:xfrm>
          <a:prstGeom prst="rect">
            <a:avLst/>
          </a:prstGeom>
        </p:spPr>
        <p:txBody>
          <a:bodyPr vert="horz" lIns="92300" tIns="46150" rIns="92300" bIns="46150" rtlCol="0"/>
          <a:lstStyle>
            <a:lvl1pPr algn="r">
              <a:defRPr sz="1200"/>
            </a:lvl1pPr>
          </a:lstStyle>
          <a:p>
            <a:fld id="{AD9B43C8-FABA-41F3-BC77-2DD4A58433AA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00" tIns="46150" rIns="92300" bIns="4615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1"/>
            <a:ext cx="5486400" cy="4183380"/>
          </a:xfrm>
          <a:prstGeom prst="rect">
            <a:avLst/>
          </a:prstGeom>
        </p:spPr>
        <p:txBody>
          <a:bodyPr vert="horz" lIns="92300" tIns="46150" rIns="92300" bIns="4615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2971800" cy="464820"/>
          </a:xfrm>
          <a:prstGeom prst="rect">
            <a:avLst/>
          </a:prstGeom>
        </p:spPr>
        <p:txBody>
          <a:bodyPr vert="horz" lIns="92300" tIns="46150" rIns="92300" bIns="4615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8829968"/>
            <a:ext cx="2971800" cy="464820"/>
          </a:xfrm>
          <a:prstGeom prst="rect">
            <a:avLst/>
          </a:prstGeom>
        </p:spPr>
        <p:txBody>
          <a:bodyPr vert="horz" lIns="92300" tIns="46150" rIns="92300" bIns="46150" rtlCol="0" anchor="b"/>
          <a:lstStyle>
            <a:lvl1pPr algn="r">
              <a:defRPr sz="1200"/>
            </a:lvl1pPr>
          </a:lstStyle>
          <a:p>
            <a:fld id="{C97CBBF0-C9D2-45D5-BB46-D15A911855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571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6B0794-AD85-45E8-9D9D-F13E7226456D}" type="slidenum">
              <a:rPr lang="en-US"/>
              <a:pPr/>
              <a:t>26</a:t>
            </a:fld>
            <a:endParaRPr lang="en-US"/>
          </a:p>
        </p:txBody>
      </p:sp>
      <p:sp>
        <p:nvSpPr>
          <p:cNvPr id="1661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1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05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CBBF0-C9D2-45D5-BB46-D15A9118553C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2704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CBBF0-C9D2-45D5-BB46-D15A9118553C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3333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6B0794-AD85-45E8-9D9D-F13E7226456D}" type="slidenum">
              <a:rPr lang="en-US"/>
              <a:pPr/>
              <a:t>58</a:t>
            </a:fld>
            <a:endParaRPr lang="en-US"/>
          </a:p>
        </p:txBody>
      </p:sp>
      <p:sp>
        <p:nvSpPr>
          <p:cNvPr id="1661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1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954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8A73D-CC60-42BA-90A7-F44910F204DB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E79B1-E393-4847-9FA1-9F510C9258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8A73D-CC60-42BA-90A7-F44910F204DB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E79B1-E393-4847-9FA1-9F510C9258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8A73D-CC60-42BA-90A7-F44910F204DB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E79B1-E393-4847-9FA1-9F510C9258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8A73D-CC60-42BA-90A7-F44910F204DB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E79B1-E393-4847-9FA1-9F510C9258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8A73D-CC60-42BA-90A7-F44910F204DB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E79B1-E393-4847-9FA1-9F510C9258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8A73D-CC60-42BA-90A7-F44910F204DB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E79B1-E393-4847-9FA1-9F510C9258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8A73D-CC60-42BA-90A7-F44910F204DB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E79B1-E393-4847-9FA1-9F510C9258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8A73D-CC60-42BA-90A7-F44910F204DB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E79B1-E393-4847-9FA1-9F510C9258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8A73D-CC60-42BA-90A7-F44910F204DB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E79B1-E393-4847-9FA1-9F510C9258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8A73D-CC60-42BA-90A7-F44910F204DB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E79B1-E393-4847-9FA1-9F510C9258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8A73D-CC60-42BA-90A7-F44910F204DB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E79B1-E393-4847-9FA1-9F510C9258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75000"/>
              </a:schemeClr>
            </a:gs>
            <a:gs pos="51000">
              <a:schemeClr val="accent1">
                <a:tint val="44500"/>
                <a:satMod val="160000"/>
                <a:alpha val="27000"/>
                <a:lumMod val="98000"/>
                <a:lumOff val="2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8A73D-CC60-42BA-90A7-F44910F204DB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DE79B1-E393-4847-9FA1-9F510C92583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2720975"/>
            <a:ext cx="8991600" cy="1470025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Trends and Opportunities in the Eagle Ford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/>
            </a:r>
            <a:br>
              <a:rPr lang="en-US" sz="3600" dirty="0">
                <a:latin typeface="Arial" pitchFamily="34" charset="0"/>
                <a:cs typeface="Arial" pitchFamily="34" charset="0"/>
              </a:rPr>
            </a:br>
            <a:r>
              <a:rPr lang="en-US" sz="3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3600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900" dirty="0"/>
              <a:t/>
            </a:r>
            <a:br>
              <a:rPr lang="en-US" sz="900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700" dirty="0" smtClean="0"/>
              <a:t>Harold Hunt, PhD</a:t>
            </a:r>
            <a:br>
              <a:rPr lang="en-US" sz="2700" dirty="0" smtClean="0"/>
            </a:br>
            <a:r>
              <a:rPr lang="en-US" sz="2200" dirty="0" smtClean="0"/>
              <a:t>Real Estate Center @ Texas A&amp;M</a:t>
            </a:r>
            <a:br>
              <a:rPr lang="en-US" sz="2200" dirty="0" smtClean="0"/>
            </a:br>
            <a:r>
              <a:rPr lang="en-US" sz="2200" dirty="0" smtClean="0"/>
              <a:t>College Station, Texas</a:t>
            </a:r>
            <a:br>
              <a:rPr lang="en-US" sz="2200" dirty="0" smtClean="0"/>
            </a:br>
            <a:r>
              <a:rPr lang="en-US" sz="2200" dirty="0" smtClean="0"/>
              <a:t>hhunt@tamu.edu</a:t>
            </a:r>
            <a:endParaRPr lang="en-US" sz="2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118442"/>
            <a:ext cx="6553200" cy="4374365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59558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My Focus at the REC</a:t>
            </a:r>
            <a:endParaRPr lang="en-US" sz="3600" b="1" dirty="0">
              <a:solidFill>
                <a:srgbClr val="CC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514600"/>
            <a:ext cx="8686800" cy="388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Addressing these two questions:</a:t>
            </a:r>
            <a:endParaRPr lang="en-US" sz="2400" b="1" dirty="0">
              <a:solidFill>
                <a:srgbClr val="CC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rabicParenR"/>
            </a:pPr>
            <a:endParaRPr lang="en-US" sz="800" b="1" dirty="0"/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is “unconventional” drilling different from “conventional” drilling?</a:t>
            </a:r>
          </a:p>
          <a:p>
            <a:endParaRPr 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long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 (drilling activity in) the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Eagle Ford Play last?</a:t>
            </a:r>
          </a:p>
          <a:p>
            <a:pPr marL="457200" indent="-457200">
              <a:buFont typeface="+mj-lt"/>
              <a:buAutoNum type="arabicParenR"/>
            </a:pPr>
            <a:endParaRPr 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555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Major and Minor Shale Plays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75" y="1057275"/>
            <a:ext cx="7334250" cy="5419725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3774048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Rig Counts</a:t>
            </a:r>
            <a:br>
              <a:rPr lang="en-US" dirty="0" smtClean="0"/>
            </a:br>
            <a:r>
              <a:rPr lang="en-US" sz="2800" dirty="0" smtClean="0"/>
              <a:t>(Land Rigs Only as of April 25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, 2014)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142999"/>
            <a:ext cx="8839200" cy="5593377"/>
          </a:xfrm>
        </p:spPr>
        <p:txBody>
          <a:bodyPr>
            <a:normAutofit/>
          </a:bodyPr>
          <a:lstStyle/>
          <a:p>
            <a:pPr marL="57150" indent="0">
              <a:buNone/>
            </a:pPr>
            <a:r>
              <a:rPr lang="en-US" sz="2800" dirty="0" smtClean="0">
                <a:solidFill>
                  <a:srgbClr val="0000FF"/>
                </a:solidFill>
              </a:rPr>
              <a:t>  </a:t>
            </a:r>
            <a:r>
              <a:rPr lang="en-US" sz="2800" u="sng" dirty="0" smtClean="0">
                <a:solidFill>
                  <a:srgbClr val="0000FF"/>
                </a:solidFill>
              </a:rPr>
              <a:t>Area</a:t>
            </a:r>
            <a:r>
              <a:rPr lang="en-US" sz="2800" dirty="0" smtClean="0">
                <a:solidFill>
                  <a:srgbClr val="0000FF"/>
                </a:solidFill>
              </a:rPr>
              <a:t>			</a:t>
            </a:r>
            <a:r>
              <a:rPr lang="en-US" sz="2800" u="sng" dirty="0" smtClean="0">
                <a:solidFill>
                  <a:srgbClr val="0000FF"/>
                </a:solidFill>
              </a:rPr>
              <a:t>Total</a:t>
            </a:r>
            <a:r>
              <a:rPr lang="en-US" sz="2800" dirty="0" smtClean="0">
                <a:solidFill>
                  <a:srgbClr val="0000FF"/>
                </a:solidFill>
              </a:rPr>
              <a:t>		</a:t>
            </a:r>
            <a:r>
              <a:rPr lang="en-US" sz="2800" u="sng" dirty="0" smtClean="0">
                <a:solidFill>
                  <a:srgbClr val="0000FF"/>
                </a:solidFill>
              </a:rPr>
              <a:t>Gas</a:t>
            </a:r>
            <a:r>
              <a:rPr lang="en-US" sz="2800" dirty="0" smtClean="0">
                <a:solidFill>
                  <a:srgbClr val="0000FF"/>
                </a:solidFill>
              </a:rPr>
              <a:t>		   </a:t>
            </a:r>
            <a:r>
              <a:rPr lang="en-US" sz="2800" u="sng" dirty="0" smtClean="0">
                <a:solidFill>
                  <a:srgbClr val="0000FF"/>
                </a:solidFill>
              </a:rPr>
              <a:t>Oil</a:t>
            </a:r>
          </a:p>
          <a:p>
            <a:pPr marL="400050"/>
            <a:r>
              <a:rPr lang="en-US" sz="2800" b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U.S.		1,793		305		1,488</a:t>
            </a:r>
          </a:p>
          <a:p>
            <a:pPr marL="400050"/>
            <a:endParaRPr lang="en-US" sz="800" b="1" dirty="0">
              <a:solidFill>
                <a:srgbClr val="CC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00050"/>
            <a:r>
              <a:rPr lang="en-US" sz="2800" b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Texas		   892		</a:t>
            </a:r>
            <a:r>
              <a:rPr lang="en-US" sz="2800" b="1" dirty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85		   807</a:t>
            </a:r>
          </a:p>
          <a:p>
            <a:pPr marL="400050"/>
            <a:endParaRPr lang="en-US" sz="2000" dirty="0"/>
          </a:p>
          <a:p>
            <a:pPr marL="400050"/>
            <a:r>
              <a:rPr lang="en-US" sz="2800" dirty="0" smtClean="0"/>
              <a:t>Permian    	   542		    5		   537</a:t>
            </a:r>
          </a:p>
          <a:p>
            <a:pPr marL="400050"/>
            <a:endParaRPr lang="en-US" sz="800" dirty="0"/>
          </a:p>
          <a:p>
            <a:pPr marL="400050"/>
            <a:r>
              <a:rPr lang="en-US" sz="2800" dirty="0" smtClean="0"/>
              <a:t>Eagle Ford	   219		    9		   210</a:t>
            </a:r>
          </a:p>
          <a:p>
            <a:pPr marL="57150" indent="0">
              <a:buNone/>
            </a:pPr>
            <a:endParaRPr lang="en-US" sz="900" dirty="0" smtClean="0"/>
          </a:p>
          <a:p>
            <a:pPr marL="400050"/>
            <a:r>
              <a:rPr lang="en-US" sz="2800" dirty="0" smtClean="0"/>
              <a:t>Granite Wash          64</a:t>
            </a:r>
            <a:r>
              <a:rPr lang="en-US" sz="2800" dirty="0"/>
              <a:t>		  </a:t>
            </a:r>
            <a:r>
              <a:rPr lang="en-US" sz="2800" dirty="0" smtClean="0"/>
              <a:t>10</a:t>
            </a:r>
            <a:r>
              <a:rPr lang="en-US" sz="2800" dirty="0"/>
              <a:t>		 </a:t>
            </a:r>
            <a:r>
              <a:rPr lang="en-US" sz="2800" dirty="0" smtClean="0"/>
              <a:t>    54</a:t>
            </a:r>
            <a:endParaRPr lang="en-US" sz="800" dirty="0" smtClean="0"/>
          </a:p>
          <a:p>
            <a:pPr marL="400050"/>
            <a:endParaRPr lang="en-US" sz="800" dirty="0" smtClean="0"/>
          </a:p>
          <a:p>
            <a:pPr marL="400050"/>
            <a:r>
              <a:rPr lang="en-US" sz="2800" dirty="0" smtClean="0"/>
              <a:t>Haynesville </a:t>
            </a:r>
            <a:r>
              <a:rPr lang="en-US" sz="2800" dirty="0"/>
              <a:t>	   </a:t>
            </a:r>
            <a:r>
              <a:rPr lang="en-US" sz="2800" dirty="0" smtClean="0"/>
              <a:t>  47</a:t>
            </a:r>
            <a:r>
              <a:rPr lang="en-US" sz="2800" dirty="0"/>
              <a:t>		  </a:t>
            </a:r>
            <a:r>
              <a:rPr lang="en-US" sz="2800" dirty="0" smtClean="0"/>
              <a:t>47</a:t>
            </a:r>
            <a:r>
              <a:rPr lang="en-US" sz="2800" dirty="0"/>
              <a:t>		   </a:t>
            </a:r>
            <a:r>
              <a:rPr lang="en-US" sz="2800" dirty="0" smtClean="0"/>
              <a:t>    0</a:t>
            </a:r>
          </a:p>
          <a:p>
            <a:pPr marL="400050"/>
            <a:endParaRPr lang="en-US" sz="800" dirty="0"/>
          </a:p>
          <a:p>
            <a:pPr marL="400050"/>
            <a:r>
              <a:rPr lang="en-US" sz="2800" dirty="0"/>
              <a:t>Barnett	  	     </a:t>
            </a:r>
            <a:r>
              <a:rPr lang="en-US" sz="2800" dirty="0" smtClean="0"/>
              <a:t>24</a:t>
            </a:r>
            <a:r>
              <a:rPr lang="en-US" sz="2800" dirty="0"/>
              <a:t>		  </a:t>
            </a:r>
            <a:r>
              <a:rPr lang="en-US" sz="2800" dirty="0" smtClean="0"/>
              <a:t>13</a:t>
            </a:r>
            <a:r>
              <a:rPr lang="en-US" sz="2800" dirty="0"/>
              <a:t>		    </a:t>
            </a:r>
            <a:r>
              <a:rPr lang="en-US" sz="2800" dirty="0" smtClean="0"/>
              <a:t> 11</a:t>
            </a:r>
            <a:endParaRPr lang="en-US" sz="2800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676400" y="6553200"/>
            <a:ext cx="6096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>
                <a:latin typeface="Arial" pitchFamily="34" charset="0"/>
                <a:cs typeface="Arial" pitchFamily="34" charset="0"/>
              </a:rPr>
              <a:t>Source: 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Baker Hughes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714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077829"/>
            <a:ext cx="5410200" cy="5499183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Active Drilling Rigs in Texas</a:t>
            </a:r>
            <a:br>
              <a:rPr lang="en-US" dirty="0" smtClean="0"/>
            </a:br>
            <a:r>
              <a:rPr lang="en-US" sz="2000" dirty="0" smtClean="0"/>
              <a:t>(As of April 25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, 2014)</a:t>
            </a:r>
            <a:endParaRPr lang="en-US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676400" y="6553200"/>
            <a:ext cx="6096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>
                <a:latin typeface="Arial" pitchFamily="34" charset="0"/>
                <a:cs typeface="Arial" pitchFamily="34" charset="0"/>
              </a:rPr>
              <a:t>Source: 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Baker Hughes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 rot="19287285">
            <a:off x="4026766" y="4322523"/>
            <a:ext cx="2601572" cy="976027"/>
          </a:xfrm>
          <a:prstGeom prst="ellipse">
            <a:avLst/>
          </a:prstGeom>
          <a:noFill/>
          <a:ln w="6350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819400" y="2590800"/>
            <a:ext cx="2057400" cy="1828800"/>
          </a:xfrm>
          <a:prstGeom prst="ellipse">
            <a:avLst/>
          </a:prstGeom>
          <a:noFill/>
          <a:ln w="5080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7242506">
            <a:off x="4028485" y="1584272"/>
            <a:ext cx="960429" cy="844315"/>
          </a:xfrm>
          <a:prstGeom prst="ellipse">
            <a:avLst/>
          </a:prstGeom>
          <a:noFill/>
          <a:ln w="6350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242506">
            <a:off x="5003251" y="2773535"/>
            <a:ext cx="960429" cy="811132"/>
          </a:xfrm>
          <a:prstGeom prst="ellipse">
            <a:avLst/>
          </a:prstGeom>
          <a:noFill/>
          <a:ln w="6350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7242506">
            <a:off x="6236955" y="3082595"/>
            <a:ext cx="960429" cy="1001215"/>
          </a:xfrm>
          <a:prstGeom prst="ellipse">
            <a:avLst/>
          </a:prstGeom>
          <a:noFill/>
          <a:ln w="6350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19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Fracfocus.org Fluid Disclosure by Well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676400" y="6553200"/>
            <a:ext cx="6096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>
                <a:latin typeface="Arial" pitchFamily="34" charset="0"/>
                <a:cs typeface="Arial" pitchFamily="34" charset="0"/>
              </a:rPr>
              <a:t>Source: 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Fracfocus.org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0"/>
            <a:ext cx="8788485" cy="4724400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152400" y="5334000"/>
            <a:ext cx="457200" cy="228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5638800"/>
            <a:ext cx="457200" cy="228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086600" y="5638800"/>
            <a:ext cx="685800" cy="228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086600" y="5334000"/>
            <a:ext cx="685800" cy="228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3124200" y="2057400"/>
            <a:ext cx="6096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3124200" y="2362200"/>
            <a:ext cx="6096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3124200" y="3505200"/>
            <a:ext cx="6096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3124200" y="3657600"/>
            <a:ext cx="6096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3124200" y="3810000"/>
            <a:ext cx="6096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9126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Eagle Ford Shale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124200"/>
            <a:ext cx="8534400" cy="2286000"/>
          </a:xfrm>
        </p:spPr>
        <p:txBody>
          <a:bodyPr>
            <a:normAutofit/>
          </a:bodyPr>
          <a:lstStyle/>
          <a:p>
            <a:pPr marL="57150" indent="0"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First Wells Drilled:  </a:t>
            </a:r>
            <a:r>
              <a:rPr lang="en-US" sz="2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2008 </a:t>
            </a:r>
          </a:p>
          <a:p>
            <a:pPr marL="57150" indent="0">
              <a:buNone/>
            </a:pP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marL="57150" indent="0"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Area: 20,000 sq. miles or </a:t>
            </a:r>
            <a:r>
              <a:rPr lang="en-US" sz="2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13 million acres</a:t>
            </a:r>
            <a:endParaRPr lang="en-US" sz="28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511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My </a:t>
            </a:r>
            <a:r>
              <a:rPr lang="en-US" u="sng" dirty="0" smtClean="0"/>
              <a:t>Early</a:t>
            </a:r>
            <a:r>
              <a:rPr lang="en-US" dirty="0" smtClean="0"/>
              <a:t> Prediction of the Length of Eagle Ford Drilling 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09800"/>
            <a:ext cx="8839200" cy="4267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Dallas Federal Reserve </a:t>
            </a:r>
            <a:r>
              <a:rPr lang="en-US" dirty="0" smtClean="0"/>
              <a:t>reported that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mil. </a:t>
            </a:r>
            <a:r>
              <a:rPr lang="en-US" dirty="0" smtClean="0"/>
              <a:t>acres of the Eagle Ford are under lease.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So I assumed:</a:t>
            </a:r>
          </a:p>
          <a:p>
            <a:pPr marL="0" indent="0">
              <a:buNone/>
            </a:pPr>
            <a:endParaRPr lang="en-US" sz="800" dirty="0" smtClean="0"/>
          </a:p>
          <a:p>
            <a:pPr lvl="1"/>
            <a:r>
              <a:rPr lang="en-US" sz="2600" dirty="0" smtClean="0"/>
              <a:t>4 mil. acres/</a:t>
            </a:r>
            <a:r>
              <a:rPr lang="en-US" sz="2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</a:t>
            </a:r>
            <a:r>
              <a:rPr lang="en-US" sz="2600" dirty="0" smtClean="0"/>
              <a:t> acres drained per well = </a:t>
            </a:r>
            <a:r>
              <a:rPr lang="en-US" sz="26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20k total wells</a:t>
            </a:r>
          </a:p>
          <a:p>
            <a:pPr lvl="1"/>
            <a:endParaRPr lang="en-US" sz="800" b="1" dirty="0" smtClean="0">
              <a:solidFill>
                <a:srgbClr val="CC00CC"/>
              </a:solidFill>
            </a:endParaRPr>
          </a:p>
          <a:p>
            <a:pPr lvl="1"/>
            <a:r>
              <a:rPr lang="en-US" sz="2600" dirty="0" smtClean="0"/>
              <a:t> 250 rigs  x  </a:t>
            </a:r>
            <a:r>
              <a:rPr lang="en-US" sz="2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en-US" sz="2600" dirty="0" smtClean="0"/>
              <a:t> wells drilled per yr. = </a:t>
            </a:r>
            <a:r>
              <a:rPr lang="en-US" sz="26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1,250 wells per yr.</a:t>
            </a:r>
          </a:p>
          <a:p>
            <a:pPr lvl="1"/>
            <a:endParaRPr lang="en-US" sz="800" b="1" dirty="0" smtClean="0">
              <a:solidFill>
                <a:srgbClr val="CC00CC"/>
              </a:solidFill>
            </a:endParaRPr>
          </a:p>
          <a:p>
            <a:pPr lvl="1"/>
            <a:r>
              <a:rPr lang="en-US" sz="2600" dirty="0" smtClean="0"/>
              <a:t>20k wells needed/1,250 wells per yr. = </a:t>
            </a:r>
            <a:r>
              <a:rPr 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 years </a:t>
            </a:r>
            <a:r>
              <a:rPr lang="en-US" sz="26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drill</a:t>
            </a:r>
          </a:p>
          <a:p>
            <a:pPr lvl="1"/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303885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Completed Wells in the Eagle Ford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676400" y="6553200"/>
            <a:ext cx="6096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>
                <a:latin typeface="Arial" pitchFamily="34" charset="0"/>
                <a:cs typeface="Arial" pitchFamily="34" charset="0"/>
              </a:rPr>
              <a:t>Source: 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Texas Railroad Commission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24600" y="40386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1684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263 Producing Oil Wells</a:t>
            </a:r>
            <a:endParaRPr lang="en-US" b="1" dirty="0">
              <a:solidFill>
                <a:srgbClr val="16843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00800" y="44958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394 Producing Gas Wells</a:t>
            </a:r>
            <a:endParaRPr lang="en-US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24600" y="2907268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of Aug, 2011:</a:t>
            </a:r>
            <a:endParaRPr lang="en-US" sz="2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76400"/>
            <a:ext cx="5334000" cy="4815679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2659356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Completed Wells in the Eagle Ford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676400" y="6553200"/>
            <a:ext cx="6096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>
                <a:latin typeface="Arial" pitchFamily="34" charset="0"/>
                <a:cs typeface="Arial" pitchFamily="34" charset="0"/>
              </a:rPr>
              <a:t>Source: 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Texas Railroad Commission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24600" y="39624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1684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1,690 Producing Oil Wells</a:t>
            </a:r>
            <a:endParaRPr lang="en-US" b="1" dirty="0">
              <a:solidFill>
                <a:srgbClr val="16843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00800" y="43434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710 Producing Gas Wells</a:t>
            </a:r>
            <a:endParaRPr lang="en-US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24600" y="2907267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of July, 2012:</a:t>
            </a:r>
            <a:endParaRPr lang="en-US" sz="2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139463"/>
            <a:ext cx="5391149" cy="5413738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6324600" y="49530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Increase of:</a:t>
            </a:r>
            <a:endParaRPr lang="en-US" sz="2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24600" y="5373469"/>
            <a:ext cx="27432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rgbClr val="0099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800" b="1" dirty="0">
              <a:solidFill>
                <a:srgbClr val="0099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 smtClean="0">
                <a:solidFill>
                  <a:srgbClr val="1684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1,427 Producing Oil Wells</a:t>
            </a:r>
          </a:p>
          <a:p>
            <a:endParaRPr lang="en-US" sz="800" b="1" dirty="0">
              <a:solidFill>
                <a:srgbClr val="0099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en-US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316 Producing Gas Wells</a:t>
            </a:r>
            <a:endParaRPr lang="en-US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48400" y="2129135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 Months Later…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248400" y="5791200"/>
            <a:ext cx="2819400" cy="838200"/>
          </a:xfrm>
          <a:prstGeom prst="rect">
            <a:avLst/>
          </a:prstGeom>
          <a:solidFill>
            <a:srgbClr val="FFFF00">
              <a:alpha val="21000"/>
            </a:srgb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66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Completed Wells in the Eagle Ford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676400" y="6553200"/>
            <a:ext cx="6096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>
                <a:latin typeface="Arial" pitchFamily="34" charset="0"/>
                <a:cs typeface="Arial" pitchFamily="34" charset="0"/>
              </a:rPr>
              <a:t>Source: 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Texas Railroad Commission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24600" y="39624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1684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3,868 Producing Oil Wells</a:t>
            </a:r>
            <a:endParaRPr lang="en-US" b="1" dirty="0">
              <a:solidFill>
                <a:srgbClr val="16843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24600" y="43434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1,681 Producing Gas Wells</a:t>
            </a:r>
            <a:endParaRPr lang="en-US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24600" y="2907267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of July, 2013:</a:t>
            </a:r>
            <a:endParaRPr lang="en-US" sz="2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24600" y="49530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Increase of:</a:t>
            </a:r>
            <a:endParaRPr lang="en-US" sz="2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24600" y="5373469"/>
            <a:ext cx="27432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rgbClr val="0099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800" b="1" dirty="0">
              <a:solidFill>
                <a:srgbClr val="0099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 smtClean="0">
                <a:solidFill>
                  <a:srgbClr val="1684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2,178 Producing Oil Wells</a:t>
            </a:r>
          </a:p>
          <a:p>
            <a:endParaRPr lang="en-US" sz="800" b="1" dirty="0">
              <a:solidFill>
                <a:srgbClr val="0099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971 </a:t>
            </a:r>
            <a:r>
              <a:rPr lang="en-US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Producing Gas Wells</a:t>
            </a:r>
            <a:endParaRPr lang="en-US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139461"/>
            <a:ext cx="5398679" cy="5413739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6248400" y="2129135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 Months Later…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5791200"/>
            <a:ext cx="2819400" cy="838200"/>
          </a:xfrm>
          <a:prstGeom prst="rect">
            <a:avLst/>
          </a:prstGeom>
          <a:solidFill>
            <a:srgbClr val="FFFF00">
              <a:alpha val="21000"/>
            </a:srgb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57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Completed Wells in the Eagle Ford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676400" y="6553200"/>
            <a:ext cx="6096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>
                <a:latin typeface="Arial" pitchFamily="34" charset="0"/>
                <a:cs typeface="Arial" pitchFamily="34" charset="0"/>
              </a:rPr>
              <a:t>Source: 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Texas Railroad Commission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24600" y="39624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1684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5,858 Producing Oil Wells</a:t>
            </a:r>
            <a:endParaRPr lang="en-US" b="1" dirty="0">
              <a:solidFill>
                <a:srgbClr val="16843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24600" y="43434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2,896 Producing Gas Wells</a:t>
            </a:r>
            <a:endParaRPr lang="en-US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24600" y="2907267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of Apr., 2014:</a:t>
            </a:r>
            <a:endParaRPr lang="en-US" sz="2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24600" y="49530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Increase of:</a:t>
            </a:r>
            <a:endParaRPr lang="en-US" sz="2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24600" y="5373469"/>
            <a:ext cx="27432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</a:p>
          <a:p>
            <a:endParaRPr lang="en-US" sz="800" b="1" dirty="0">
              <a:solidFill>
                <a:srgbClr val="0099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 smtClean="0">
                <a:solidFill>
                  <a:srgbClr val="1684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1,990 Producing Oil Wells</a:t>
            </a:r>
          </a:p>
          <a:p>
            <a:endParaRPr lang="en-US" sz="800" b="1" dirty="0">
              <a:solidFill>
                <a:srgbClr val="0099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1,215 </a:t>
            </a:r>
            <a:r>
              <a:rPr lang="en-US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Producing Gas Wells</a:t>
            </a:r>
            <a:endParaRPr lang="en-US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48400" y="2129135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9 Months Later…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5791200"/>
            <a:ext cx="2819400" cy="838200"/>
          </a:xfrm>
          <a:prstGeom prst="rect">
            <a:avLst/>
          </a:prstGeom>
          <a:solidFill>
            <a:srgbClr val="FFFF00">
              <a:alpha val="21000"/>
            </a:srgb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143000"/>
            <a:ext cx="5410200" cy="5410200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340889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763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Several Factors Will Affect the </a:t>
            </a:r>
            <a:r>
              <a:rPr lang="en-US" u="sng" dirty="0" smtClean="0"/>
              <a:t>Speed</a:t>
            </a:r>
            <a:r>
              <a:rPr lang="en-US" dirty="0" smtClean="0"/>
              <a:t> and </a:t>
            </a:r>
            <a:r>
              <a:rPr lang="en-US" u="sng" dirty="0" smtClean="0"/>
              <a:t>Number</a:t>
            </a:r>
            <a:r>
              <a:rPr lang="en-US" dirty="0" smtClean="0"/>
              <a:t> of Wells that Get Drilled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8686800" cy="49530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arenR"/>
            </a:pPr>
            <a:r>
              <a:rPr lang="en-US" sz="2400" dirty="0" smtClean="0"/>
              <a:t>Drilling one well to </a:t>
            </a:r>
            <a:r>
              <a:rPr lang="en-US" sz="24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“hold a field by production” giving way to “pad drilling” </a:t>
            </a:r>
            <a:r>
              <a:rPr lang="en-US" sz="2400" dirty="0" smtClean="0"/>
              <a:t>where multiple wells are drilled from one </a:t>
            </a:r>
            <a:r>
              <a:rPr lang="en-US" sz="2400" dirty="0" err="1" smtClean="0"/>
              <a:t>drillsite</a:t>
            </a:r>
            <a:r>
              <a:rPr lang="en-US" sz="2400" dirty="0" smtClean="0"/>
              <a:t>, saving time and money.</a:t>
            </a:r>
          </a:p>
          <a:p>
            <a:pPr marL="457200" indent="-457200">
              <a:buFont typeface="+mj-lt"/>
              <a:buAutoNum type="arabicParenR"/>
            </a:pPr>
            <a:endParaRPr lang="en-US" sz="2400" dirty="0"/>
          </a:p>
          <a:p>
            <a:pPr marL="457200" indent="-457200">
              <a:buFont typeface="+mj-lt"/>
              <a:buAutoNum type="arabicParenR"/>
            </a:pPr>
            <a:r>
              <a:rPr lang="en-US" sz="2400" dirty="0" smtClean="0"/>
              <a:t>Drilling </a:t>
            </a:r>
            <a:r>
              <a:rPr lang="en-US" sz="24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rigs that “walk” or move along rails </a:t>
            </a:r>
            <a:r>
              <a:rPr lang="en-US" sz="2400" dirty="0" smtClean="0"/>
              <a:t>will significantly reduce the downtime between drilling a well.</a:t>
            </a:r>
          </a:p>
          <a:p>
            <a:pPr marL="457200" indent="-457200">
              <a:buFont typeface="+mj-lt"/>
              <a:buAutoNum type="arabicParenR"/>
            </a:pPr>
            <a:endParaRPr lang="en-US" sz="2400" dirty="0"/>
          </a:p>
          <a:p>
            <a:pPr marL="457200" indent="-457200">
              <a:buFont typeface="+mj-lt"/>
              <a:buAutoNum type="arabicParenR"/>
            </a:pPr>
            <a:r>
              <a:rPr lang="en-US" sz="2400" dirty="0"/>
              <a:t>The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well spacing</a:t>
            </a:r>
            <a:r>
              <a:rPr lang="en-US" sz="2400" dirty="0"/>
              <a:t> continues to tighten, leading to more </a:t>
            </a:r>
            <a:r>
              <a:rPr lang="en-US" sz="2400" dirty="0" smtClean="0"/>
              <a:t>producing wells on a given amount of acreage.</a:t>
            </a:r>
          </a:p>
          <a:p>
            <a:pPr marL="457200" indent="-457200">
              <a:buFont typeface="+mj-lt"/>
              <a:buAutoNum type="arabicParenR"/>
            </a:pPr>
            <a:endParaRPr lang="en-US" sz="2400" dirty="0"/>
          </a:p>
          <a:p>
            <a:pPr marL="457200" indent="-457200">
              <a:buFont typeface="+mj-lt"/>
              <a:buAutoNum type="arabicParenR"/>
            </a:pPr>
            <a:r>
              <a:rPr lang="en-US" sz="2400" dirty="0" smtClean="0"/>
              <a:t>Tapping </a:t>
            </a:r>
            <a:r>
              <a:rPr lang="en-US" sz="24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 pay zones</a:t>
            </a:r>
            <a:r>
              <a:rPr lang="en-US" sz="2400" dirty="0" smtClean="0"/>
              <a:t> will extend the life of fields.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885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1) Pad Drilling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0551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Pad Drilling Example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312" y="1396784"/>
            <a:ext cx="7634288" cy="4965915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97942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Karnes Co. Drilling Pads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88" y="1082986"/>
            <a:ext cx="8132312" cy="5546414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229123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Gonzales Co. Drilling Pads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295401"/>
            <a:ext cx="7676864" cy="5275384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179540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2 Wells On One Pad in Gonzales Co.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98" y="1219200"/>
            <a:ext cx="8032702" cy="5410200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396621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143000"/>
            <a:ext cx="7937229" cy="5486400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3 Wells On One Pad in Gonzales Co.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28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4 Wells Just Drilled by EOG in Gonzales Co. </a:t>
            </a:r>
            <a:r>
              <a:rPr lang="en-US" sz="3100" dirty="0" smtClean="0"/>
              <a:t>(using FracFocus.org)</a:t>
            </a:r>
            <a:endParaRPr lang="en-US" sz="31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81" y="1219200"/>
            <a:ext cx="8364428" cy="5334000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393541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22 Wells On One Pad in </a:t>
            </a:r>
            <a:r>
              <a:rPr lang="en-US" dirty="0" err="1" smtClean="0"/>
              <a:t>Bakken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232" y="1066800"/>
            <a:ext cx="6555168" cy="5596196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121022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2) Moving the Rigs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4720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Rig Moving on Rails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152524"/>
            <a:ext cx="7066936" cy="5476876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230221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Rig Moving on Rails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369" y="1125583"/>
            <a:ext cx="7203831" cy="5351417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249784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Piping Moves With Rig Movement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091219"/>
            <a:ext cx="7190295" cy="5385781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33837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1188" name="Rectangle 260"/>
          <p:cNvSpPr>
            <a:spLocks noChangeArrowheads="1"/>
          </p:cNvSpPr>
          <p:nvPr/>
        </p:nvSpPr>
        <p:spPr bwMode="auto">
          <a:xfrm>
            <a:off x="152400" y="2922588"/>
            <a:ext cx="1679575" cy="1227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</a:pPr>
            <a:endParaRPr lang="en-US" sz="2800"/>
          </a:p>
        </p:txBody>
      </p:sp>
      <p:sp>
        <p:nvSpPr>
          <p:cNvPr id="1661180" name="Line 252"/>
          <p:cNvSpPr>
            <a:spLocks noChangeShapeType="1"/>
          </p:cNvSpPr>
          <p:nvPr/>
        </p:nvSpPr>
        <p:spPr bwMode="auto">
          <a:xfrm>
            <a:off x="85725" y="3052763"/>
            <a:ext cx="1743075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61181" name="Line 253"/>
          <p:cNvSpPr>
            <a:spLocks noChangeShapeType="1"/>
          </p:cNvSpPr>
          <p:nvPr/>
        </p:nvSpPr>
        <p:spPr bwMode="auto">
          <a:xfrm>
            <a:off x="85725" y="4724400"/>
            <a:ext cx="1743075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61182" name="Line 254"/>
          <p:cNvSpPr>
            <a:spLocks noChangeShapeType="1"/>
          </p:cNvSpPr>
          <p:nvPr/>
        </p:nvSpPr>
        <p:spPr bwMode="auto">
          <a:xfrm>
            <a:off x="85725" y="3052763"/>
            <a:ext cx="0" cy="1671637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61183" name="Line 255"/>
          <p:cNvSpPr>
            <a:spLocks noChangeShapeType="1"/>
          </p:cNvSpPr>
          <p:nvPr/>
        </p:nvSpPr>
        <p:spPr bwMode="auto">
          <a:xfrm>
            <a:off x="1828800" y="3052763"/>
            <a:ext cx="0" cy="1671637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61189" name="Rectangle 261"/>
          <p:cNvSpPr>
            <a:spLocks noChangeArrowheads="1"/>
          </p:cNvSpPr>
          <p:nvPr/>
        </p:nvSpPr>
        <p:spPr bwMode="auto">
          <a:xfrm>
            <a:off x="714375" y="2284413"/>
            <a:ext cx="2181225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900">
                <a:latin typeface="Arial" pitchFamily="34" charset="0"/>
                <a:cs typeface="Arial" pitchFamily="34" charset="0"/>
              </a:rPr>
              <a:t>                                                   </a:t>
            </a:r>
          </a:p>
        </p:txBody>
      </p:sp>
      <p:sp>
        <p:nvSpPr>
          <p:cNvPr id="1661190" name="Line 262"/>
          <p:cNvSpPr>
            <a:spLocks noChangeShapeType="1"/>
          </p:cNvSpPr>
          <p:nvPr/>
        </p:nvSpPr>
        <p:spPr bwMode="auto">
          <a:xfrm>
            <a:off x="714375" y="557213"/>
            <a:ext cx="2181225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61191" name="Line 263"/>
          <p:cNvSpPr>
            <a:spLocks noChangeShapeType="1"/>
          </p:cNvSpPr>
          <p:nvPr/>
        </p:nvSpPr>
        <p:spPr bwMode="auto">
          <a:xfrm>
            <a:off x="714375" y="2835275"/>
            <a:ext cx="2181225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61192" name="Line 264"/>
          <p:cNvSpPr>
            <a:spLocks noChangeShapeType="1"/>
          </p:cNvSpPr>
          <p:nvPr/>
        </p:nvSpPr>
        <p:spPr bwMode="auto">
          <a:xfrm>
            <a:off x="714375" y="557213"/>
            <a:ext cx="0" cy="2278062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61193" name="Line 265"/>
          <p:cNvSpPr>
            <a:spLocks noChangeShapeType="1"/>
          </p:cNvSpPr>
          <p:nvPr/>
        </p:nvSpPr>
        <p:spPr bwMode="auto">
          <a:xfrm>
            <a:off x="2895600" y="557213"/>
            <a:ext cx="0" cy="2278062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61216" name="Line 288"/>
          <p:cNvSpPr>
            <a:spLocks noChangeShapeType="1"/>
          </p:cNvSpPr>
          <p:nvPr/>
        </p:nvSpPr>
        <p:spPr bwMode="auto">
          <a:xfrm>
            <a:off x="6172200" y="2516188"/>
            <a:ext cx="297180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61217" name="Line 289"/>
          <p:cNvSpPr>
            <a:spLocks noChangeShapeType="1"/>
          </p:cNvSpPr>
          <p:nvPr/>
        </p:nvSpPr>
        <p:spPr bwMode="auto">
          <a:xfrm>
            <a:off x="6172200" y="3260725"/>
            <a:ext cx="297180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61218" name="Line 290"/>
          <p:cNvSpPr>
            <a:spLocks noChangeShapeType="1"/>
          </p:cNvSpPr>
          <p:nvPr/>
        </p:nvSpPr>
        <p:spPr bwMode="auto">
          <a:xfrm>
            <a:off x="6172200" y="2516188"/>
            <a:ext cx="0" cy="744537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61219" name="Line 291"/>
          <p:cNvSpPr>
            <a:spLocks noChangeShapeType="1"/>
          </p:cNvSpPr>
          <p:nvPr/>
        </p:nvSpPr>
        <p:spPr bwMode="auto">
          <a:xfrm>
            <a:off x="9144000" y="2516188"/>
            <a:ext cx="0" cy="744537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61210" name="Line 282"/>
          <p:cNvSpPr>
            <a:spLocks noChangeShapeType="1"/>
          </p:cNvSpPr>
          <p:nvPr/>
        </p:nvSpPr>
        <p:spPr bwMode="auto">
          <a:xfrm>
            <a:off x="9744075" y="2971800"/>
            <a:ext cx="0" cy="274320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61298" name="Text Box 370"/>
          <p:cNvSpPr txBox="1">
            <a:spLocks noChangeArrowheads="1"/>
          </p:cNvSpPr>
          <p:nvPr/>
        </p:nvSpPr>
        <p:spPr bwMode="auto">
          <a:xfrm>
            <a:off x="0" y="101025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3200" dirty="0" smtClean="0"/>
              <a:t>Increasing Efficiency Begins to Show Up</a:t>
            </a:r>
            <a:endParaRPr lang="en-US" sz="3200" dirty="0"/>
          </a:p>
        </p:txBody>
      </p:sp>
      <p:grpSp>
        <p:nvGrpSpPr>
          <p:cNvPr id="5" name="Group 441"/>
          <p:cNvGrpSpPr>
            <a:grpSpLocks/>
          </p:cNvGrpSpPr>
          <p:nvPr/>
        </p:nvGrpSpPr>
        <p:grpSpPr bwMode="auto">
          <a:xfrm>
            <a:off x="6934200" y="1219200"/>
            <a:ext cx="1231900" cy="1519238"/>
            <a:chOff x="4368" y="768"/>
            <a:chExt cx="776" cy="957"/>
          </a:xfrm>
        </p:grpSpPr>
        <p:sp>
          <p:nvSpPr>
            <p:cNvPr id="1661312" name="Line 384"/>
            <p:cNvSpPr>
              <a:spLocks noChangeShapeType="1"/>
            </p:cNvSpPr>
            <p:nvPr/>
          </p:nvSpPr>
          <p:spPr bwMode="auto">
            <a:xfrm>
              <a:off x="4368" y="768"/>
              <a:ext cx="776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61313" name="Line 385"/>
            <p:cNvSpPr>
              <a:spLocks noChangeShapeType="1"/>
            </p:cNvSpPr>
            <p:nvPr/>
          </p:nvSpPr>
          <p:spPr bwMode="auto">
            <a:xfrm>
              <a:off x="4368" y="1725"/>
              <a:ext cx="776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61315" name="Line 387"/>
            <p:cNvSpPr>
              <a:spLocks noChangeShapeType="1"/>
            </p:cNvSpPr>
            <p:nvPr/>
          </p:nvSpPr>
          <p:spPr bwMode="auto">
            <a:xfrm>
              <a:off x="5144" y="768"/>
              <a:ext cx="0" cy="95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61332" name="Line 404"/>
          <p:cNvSpPr>
            <a:spLocks noChangeShapeType="1"/>
          </p:cNvSpPr>
          <p:nvPr/>
        </p:nvSpPr>
        <p:spPr bwMode="auto">
          <a:xfrm>
            <a:off x="6324600" y="2757488"/>
            <a:ext cx="266700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61333" name="Line 405"/>
          <p:cNvSpPr>
            <a:spLocks noChangeShapeType="1"/>
          </p:cNvSpPr>
          <p:nvPr/>
        </p:nvSpPr>
        <p:spPr bwMode="auto">
          <a:xfrm>
            <a:off x="6324600" y="1447800"/>
            <a:ext cx="0" cy="1309688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61334" name="Line 406"/>
          <p:cNvSpPr>
            <a:spLocks noChangeShapeType="1"/>
          </p:cNvSpPr>
          <p:nvPr/>
        </p:nvSpPr>
        <p:spPr bwMode="auto">
          <a:xfrm>
            <a:off x="8991600" y="1447800"/>
            <a:ext cx="0" cy="1309688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61459" name="Rectangle 531"/>
          <p:cNvSpPr>
            <a:spLocks noChangeArrowheads="1"/>
          </p:cNvSpPr>
          <p:nvPr/>
        </p:nvSpPr>
        <p:spPr bwMode="auto">
          <a:xfrm>
            <a:off x="2751138" y="6707188"/>
            <a:ext cx="184150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900"/>
              <a:t/>
            </a:r>
            <a:br>
              <a:rPr lang="en-US" sz="900"/>
            </a:br>
            <a:endParaRPr lang="en-US"/>
          </a:p>
        </p:txBody>
      </p:sp>
      <p:sp>
        <p:nvSpPr>
          <p:cNvPr id="31" name="Text Box 4"/>
          <p:cNvSpPr txBox="1">
            <a:spLocks noChangeArrowheads="1"/>
          </p:cNvSpPr>
          <p:nvPr/>
        </p:nvSpPr>
        <p:spPr bwMode="auto">
          <a:xfrm>
            <a:off x="2362200" y="6596390"/>
            <a:ext cx="41148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100" b="1" dirty="0">
                <a:latin typeface="Arial" pitchFamily="34" charset="0"/>
                <a:cs typeface="Arial" pitchFamily="34" charset="0"/>
              </a:rPr>
              <a:t>Source: </a:t>
            </a:r>
            <a:r>
              <a:rPr lang="en-US" sz="1100" b="1" dirty="0" smtClean="0">
                <a:latin typeface="Arial" pitchFamily="34" charset="0"/>
                <a:cs typeface="Arial" pitchFamily="34" charset="0"/>
              </a:rPr>
              <a:t>Baker Hughes Quarterly Well Count Report</a:t>
            </a:r>
            <a:endParaRPr lang="en-US" sz="11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838200"/>
            <a:ext cx="8991600" cy="2470125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200" y="3465912"/>
            <a:ext cx="5410200" cy="3087288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0" y="4343400"/>
            <a:ext cx="19812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1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Started 1 well every </a:t>
            </a:r>
            <a:r>
              <a:rPr lang="en-US" sz="1100" b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24</a:t>
            </a:r>
            <a:r>
              <a:rPr lang="en-US" sz="11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days</a:t>
            </a:r>
            <a:endParaRPr lang="en-US" sz="1100" dirty="0">
              <a:solidFill>
                <a:srgbClr val="CC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912938" y="4495800"/>
            <a:ext cx="373062" cy="0"/>
          </a:xfrm>
          <a:prstGeom prst="straightConnector1">
            <a:avLst/>
          </a:prstGeom>
          <a:ln w="28575">
            <a:solidFill>
              <a:srgbClr val="CC00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3124200" y="4343400"/>
            <a:ext cx="838200" cy="228600"/>
          </a:xfrm>
          <a:prstGeom prst="rect">
            <a:avLst/>
          </a:prstGeom>
          <a:noFill/>
          <a:ln w="34925">
            <a:solidFill>
              <a:srgbClr val="CC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3124200" y="5867400"/>
            <a:ext cx="838200" cy="228600"/>
          </a:xfrm>
          <a:prstGeom prst="rect">
            <a:avLst/>
          </a:prstGeom>
          <a:noFill/>
          <a:ln w="34925">
            <a:solidFill>
              <a:srgbClr val="CC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 Box 4"/>
          <p:cNvSpPr txBox="1">
            <a:spLocks noChangeArrowheads="1"/>
          </p:cNvSpPr>
          <p:nvPr/>
        </p:nvSpPr>
        <p:spPr bwMode="auto">
          <a:xfrm>
            <a:off x="0" y="5867400"/>
            <a:ext cx="19812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1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Started 1 well every </a:t>
            </a:r>
            <a:r>
              <a:rPr lang="en-US" sz="1100" b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17</a:t>
            </a:r>
            <a:r>
              <a:rPr lang="en-US" sz="11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days</a:t>
            </a:r>
            <a:endParaRPr lang="en-US" sz="1100" dirty="0">
              <a:solidFill>
                <a:srgbClr val="CC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1905000" y="6019800"/>
            <a:ext cx="373062" cy="0"/>
          </a:xfrm>
          <a:prstGeom prst="straightConnector1">
            <a:avLst/>
          </a:prstGeom>
          <a:ln w="28575">
            <a:solidFill>
              <a:srgbClr val="CC00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5167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sz="3400" dirty="0" smtClean="0"/>
              <a:t>Seeing Well Costs Drop from </a:t>
            </a:r>
            <a:r>
              <a:rPr lang="en-US" sz="34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$14 mil. </a:t>
            </a:r>
            <a:r>
              <a:rPr lang="en-US" sz="3400" dirty="0" smtClean="0"/>
              <a:t>to </a:t>
            </a:r>
            <a:r>
              <a:rPr lang="en-US" sz="34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$6 mil. </a:t>
            </a:r>
            <a:endParaRPr lang="en-US" sz="3400" dirty="0">
              <a:solidFill>
                <a:srgbClr val="CC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http://eaglefordshale.com/wp-content/uploads/2013/02/Comstock-Resources-Eagle-Ford-Well-Costs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142496"/>
            <a:ext cx="7218246" cy="5410704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676400" y="6581001"/>
            <a:ext cx="6096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b="1" dirty="0">
                <a:latin typeface="Arial" pitchFamily="34" charset="0"/>
                <a:cs typeface="Arial" pitchFamily="34" charset="0"/>
              </a:rPr>
              <a:t>Source: 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UTSA </a:t>
            </a:r>
            <a:r>
              <a:rPr lang="en-US" sz="1200" b="1" i="1" dirty="0" smtClean="0">
                <a:latin typeface="Arial" pitchFamily="34" charset="0"/>
                <a:cs typeface="Arial" pitchFamily="34" charset="0"/>
              </a:rPr>
              <a:t>Economic Impact of the Eagle Ford Shale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 Study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0" y="1371600"/>
            <a:ext cx="1295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Sept. 2010</a:t>
            </a:r>
            <a:endParaRPr lang="en-US" b="1" dirty="0">
              <a:solidFill>
                <a:srgbClr val="CC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209800" y="1676400"/>
            <a:ext cx="609600" cy="304800"/>
          </a:xfrm>
          <a:prstGeom prst="straightConnector1">
            <a:avLst/>
          </a:prstGeom>
          <a:ln w="31750">
            <a:solidFill>
              <a:srgbClr val="CC00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086600" y="3810000"/>
            <a:ext cx="1295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Sept. 2013</a:t>
            </a:r>
            <a:endParaRPr lang="en-US" b="1" dirty="0">
              <a:solidFill>
                <a:srgbClr val="CC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7620000" y="4114800"/>
            <a:ext cx="533400" cy="685800"/>
          </a:xfrm>
          <a:prstGeom prst="straightConnector1">
            <a:avLst/>
          </a:prstGeom>
          <a:ln w="31750">
            <a:solidFill>
              <a:srgbClr val="CC00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376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3) Well Spacing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6752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15240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EOG </a:t>
            </a:r>
            <a:r>
              <a:rPr lang="en-US" dirty="0" err="1" smtClean="0"/>
              <a:t>Downspacing</a:t>
            </a:r>
            <a:r>
              <a:rPr lang="en-US" dirty="0" smtClean="0"/>
              <a:t> Means More Wells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49" y="901700"/>
            <a:ext cx="7095105" cy="5803900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8" name="Oval 7"/>
          <p:cNvSpPr/>
          <p:nvPr/>
        </p:nvSpPr>
        <p:spPr>
          <a:xfrm>
            <a:off x="3352800" y="3886200"/>
            <a:ext cx="8382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181600" y="3886200"/>
            <a:ext cx="8382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181600" y="4191000"/>
            <a:ext cx="1066800" cy="228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352800" y="4191000"/>
            <a:ext cx="1066800" cy="228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29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7630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Factors to Consider With Increased </a:t>
            </a:r>
            <a:r>
              <a:rPr lang="en-US" sz="3600" dirty="0" err="1" smtClean="0"/>
              <a:t>Downspacing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8686800" cy="49530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arenR"/>
            </a:pPr>
            <a:r>
              <a:rPr lang="en-US" sz="2400" dirty="0" smtClean="0"/>
              <a:t>When laterals get close enough, they start to </a:t>
            </a:r>
            <a:r>
              <a:rPr lang="en-US" sz="24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“communicate”</a:t>
            </a:r>
          </a:p>
          <a:p>
            <a:pPr marL="457200" indent="-457200">
              <a:buFont typeface="+mj-lt"/>
              <a:buAutoNum type="arabicParenR"/>
            </a:pPr>
            <a:endParaRPr lang="en-US" sz="2400" dirty="0"/>
          </a:p>
          <a:p>
            <a:pPr marL="457200" indent="-457200">
              <a:buFont typeface="+mj-lt"/>
              <a:buAutoNum type="arabicParenR"/>
            </a:pPr>
            <a:r>
              <a:rPr lang="en-US" sz="2400" dirty="0" smtClean="0"/>
              <a:t>Marathon data shows </a:t>
            </a:r>
            <a:r>
              <a:rPr lang="en-US" sz="24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 wells on 40-acre spacing </a:t>
            </a:r>
            <a:r>
              <a:rPr lang="en-US" sz="2400" dirty="0" smtClean="0"/>
              <a:t>will </a:t>
            </a:r>
            <a:r>
              <a:rPr lang="en-US" sz="2400" u="sng" dirty="0" smtClean="0"/>
              <a:t>each</a:t>
            </a:r>
            <a:r>
              <a:rPr lang="en-US" sz="2400" dirty="0" smtClean="0"/>
              <a:t> have about </a:t>
            </a:r>
            <a:r>
              <a:rPr lang="en-US" sz="2400" u="sng" dirty="0" smtClean="0"/>
              <a:t>80%</a:t>
            </a:r>
            <a:r>
              <a:rPr lang="en-US" sz="2400" dirty="0" smtClean="0"/>
              <a:t> of the recovery as </a:t>
            </a:r>
            <a:r>
              <a:rPr lang="en-US" sz="24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 well on 80-acre spacing</a:t>
            </a:r>
            <a:r>
              <a:rPr lang="en-US" sz="2400" dirty="0" smtClean="0"/>
              <a:t>.</a:t>
            </a:r>
          </a:p>
          <a:p>
            <a:pPr marL="400050" lvl="1" indent="0">
              <a:buNone/>
            </a:pPr>
            <a:endParaRPr lang="en-US" sz="800" dirty="0" smtClean="0"/>
          </a:p>
          <a:p>
            <a:pPr marL="400050" lvl="1" indent="0">
              <a:buNone/>
            </a:pPr>
            <a:r>
              <a:rPr lang="en-US" sz="20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Ex.</a:t>
            </a:r>
            <a:r>
              <a:rPr lang="en-US" sz="2000" dirty="0" smtClean="0"/>
              <a:t> 1 well @ 80 acres produces 1,000 </a:t>
            </a:r>
            <a:r>
              <a:rPr lang="en-US" sz="2000" dirty="0" err="1" smtClean="0"/>
              <a:t>bbls</a:t>
            </a:r>
            <a:r>
              <a:rPr lang="en-US" sz="2000" dirty="0" smtClean="0"/>
              <a:t> of oil 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(Total = 1,000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bbls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400050" lvl="1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			vs</a:t>
            </a:r>
          </a:p>
          <a:p>
            <a:pPr marL="400050" lvl="1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2 wells @ 40 acres produce 800 </a:t>
            </a:r>
            <a:r>
              <a:rPr lang="en-US" sz="2000" dirty="0" err="1" smtClean="0"/>
              <a:t>bbls</a:t>
            </a:r>
            <a:r>
              <a:rPr lang="en-US" sz="2000" dirty="0" smtClean="0"/>
              <a:t> of oil each 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(Total = 1,600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bbls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457200" indent="-457200">
              <a:buFont typeface="+mj-lt"/>
              <a:buAutoNum type="arabicParenR"/>
            </a:pPr>
            <a:endParaRPr lang="en-US" sz="2400" dirty="0" smtClean="0"/>
          </a:p>
          <a:p>
            <a:pPr marL="457200" indent="-457200">
              <a:buFont typeface="+mj-lt"/>
              <a:buAutoNum type="arabicParenR"/>
            </a:pPr>
            <a:r>
              <a:rPr lang="en-US" sz="2400" dirty="0" smtClean="0"/>
              <a:t>So increased production must be weighed against </a:t>
            </a:r>
            <a:r>
              <a:rPr lang="en-US" sz="24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increased well cost</a:t>
            </a:r>
            <a:r>
              <a:rPr lang="en-US" sz="2400" dirty="0" smtClean="0"/>
              <a:t> </a:t>
            </a:r>
            <a:r>
              <a:rPr lang="en-US" sz="2000" dirty="0" smtClean="0"/>
              <a:t>(may only work on the best </a:t>
            </a:r>
            <a:r>
              <a:rPr lang="en-US" sz="2000" dirty="0" smtClean="0">
                <a:solidFill>
                  <a:srgbClr val="CC00CC"/>
                </a:solidFill>
              </a:rPr>
              <a:t>“sweet spots”</a:t>
            </a:r>
            <a:r>
              <a:rPr lang="en-US" sz="2000" dirty="0" smtClean="0"/>
              <a:t>)</a:t>
            </a:r>
            <a:r>
              <a:rPr lang="en-US" sz="2400" dirty="0" smtClean="0"/>
              <a:t>.</a:t>
            </a:r>
            <a:endParaRPr lang="en-US" sz="2400" dirty="0"/>
          </a:p>
          <a:p>
            <a:pPr marL="0" indent="0">
              <a:buNone/>
            </a:pPr>
            <a:endParaRPr lang="en-US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389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Rosetta Resources Map of Its Well Spacing Plan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2895600" y="6550223"/>
            <a:ext cx="3276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Source: Rosetta Resources</a:t>
            </a:r>
            <a:endParaRPr lang="en-US" sz="14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16" y="914400"/>
            <a:ext cx="7795884" cy="5638800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8" name="Rectangle 7"/>
          <p:cNvSpPr/>
          <p:nvPr/>
        </p:nvSpPr>
        <p:spPr>
          <a:xfrm>
            <a:off x="1066800" y="4953000"/>
            <a:ext cx="2743200" cy="1447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1371600" y="4953000"/>
            <a:ext cx="23622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990600" y="2667000"/>
            <a:ext cx="2971800" cy="304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51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My </a:t>
            </a:r>
            <a:r>
              <a:rPr lang="en-US" u="sng" dirty="0" smtClean="0"/>
              <a:t>Revised</a:t>
            </a:r>
            <a:r>
              <a:rPr lang="en-US" dirty="0" smtClean="0"/>
              <a:t> Guess of Future Eagle Ford Drilling 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09800"/>
            <a:ext cx="8839200" cy="45720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500" dirty="0" smtClean="0"/>
              <a:t>The </a:t>
            </a:r>
            <a:r>
              <a:rPr lang="en-US" sz="35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Dallas Federal Reserve </a:t>
            </a:r>
            <a:r>
              <a:rPr lang="en-US" sz="3500" dirty="0" smtClean="0"/>
              <a:t>reported that </a:t>
            </a:r>
            <a:r>
              <a:rPr lang="en-US" sz="35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mil. </a:t>
            </a:r>
            <a:r>
              <a:rPr lang="en-US" sz="3500" dirty="0" smtClean="0"/>
              <a:t>acres of the Eagle Ford are under lease. </a:t>
            </a:r>
          </a:p>
          <a:p>
            <a:pPr marL="0" indent="0">
              <a:buNone/>
            </a:pPr>
            <a:endParaRPr lang="en-US" sz="3500" dirty="0"/>
          </a:p>
          <a:p>
            <a:pPr marL="0" indent="0">
              <a:buNone/>
            </a:pPr>
            <a:r>
              <a:rPr lang="en-US" sz="3500" dirty="0" smtClean="0"/>
              <a:t>So my latest guess is:</a:t>
            </a:r>
          </a:p>
          <a:p>
            <a:pPr marL="0" indent="0">
              <a:buNone/>
            </a:pPr>
            <a:endParaRPr lang="en-US" sz="800" dirty="0" smtClean="0"/>
          </a:p>
          <a:p>
            <a:pPr lvl="1"/>
            <a:r>
              <a:rPr lang="en-US" sz="2600" dirty="0" smtClean="0"/>
              <a:t>4 mil. acres/</a:t>
            </a:r>
            <a:r>
              <a:rPr lang="en-US" sz="2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80</a:t>
            </a:r>
            <a:r>
              <a:rPr lang="en-US" sz="2600" dirty="0" smtClean="0"/>
              <a:t> acres drained per well = </a:t>
            </a:r>
            <a:r>
              <a:rPr lang="en-US" sz="2600" dirty="0" err="1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50k</a:t>
            </a:r>
            <a:r>
              <a:rPr lang="en-US" sz="26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total wells</a:t>
            </a:r>
          </a:p>
          <a:p>
            <a:pPr lvl="1"/>
            <a:endParaRPr lang="en-US" sz="800" b="1" dirty="0" smtClean="0">
              <a:solidFill>
                <a:srgbClr val="CC00CC"/>
              </a:solidFill>
            </a:endParaRPr>
          </a:p>
          <a:p>
            <a:pPr lvl="1"/>
            <a:r>
              <a:rPr lang="en-US" sz="2600" dirty="0" smtClean="0"/>
              <a:t> </a:t>
            </a:r>
            <a:r>
              <a:rPr lang="en-US" sz="2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</a:t>
            </a:r>
            <a:r>
              <a:rPr lang="en-US" sz="2600" dirty="0" smtClean="0"/>
              <a:t> rigs  x  </a:t>
            </a:r>
            <a:r>
              <a:rPr lang="en-US" sz="2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</a:t>
            </a:r>
            <a:r>
              <a:rPr lang="en-US" sz="2600" dirty="0" smtClean="0"/>
              <a:t> wells drilled per yr. = </a:t>
            </a:r>
            <a:r>
              <a:rPr lang="en-US" sz="26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4,000 wells per yr.</a:t>
            </a:r>
          </a:p>
          <a:p>
            <a:pPr lvl="1"/>
            <a:endParaRPr lang="en-US" sz="800" b="1" dirty="0" smtClean="0">
              <a:solidFill>
                <a:srgbClr val="CC00CC"/>
              </a:solidFill>
            </a:endParaRPr>
          </a:p>
          <a:p>
            <a:pPr lvl="1"/>
            <a:r>
              <a:rPr lang="en-US" sz="2600" dirty="0" err="1" smtClean="0"/>
              <a:t>50k</a:t>
            </a:r>
            <a:r>
              <a:rPr lang="en-US" sz="2600" dirty="0" smtClean="0"/>
              <a:t> wells needed/4,000 wells per yr. = </a:t>
            </a:r>
            <a:r>
              <a:rPr 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12.5 years </a:t>
            </a:r>
            <a:r>
              <a:rPr lang="en-US" sz="26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drill</a:t>
            </a:r>
          </a:p>
          <a:p>
            <a:pPr lvl="1"/>
            <a:endParaRPr lang="en-US" sz="2600" dirty="0">
              <a:solidFill>
                <a:srgbClr val="CC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30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en-US" sz="3000" u="sng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However</a:t>
            </a:r>
            <a:r>
              <a:rPr lang="en-US" sz="30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 few other factors could extend this timeline.</a:t>
            </a:r>
          </a:p>
          <a:p>
            <a:pPr lvl="1"/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626952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4) Tapping Other Pay Zones in the Future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1112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763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Multiple </a:t>
            </a:r>
            <a:r>
              <a:rPr lang="en-US" dirty="0" err="1" smtClean="0"/>
              <a:t>Payzones</a:t>
            </a:r>
            <a:r>
              <a:rPr lang="en-US" dirty="0" smtClean="0"/>
              <a:t> Could Extend the Long-term Life of a Field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295400"/>
            <a:ext cx="4876800" cy="5372100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6629400" y="2678668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Eagle Ford</a:t>
            </a:r>
            <a:endParaRPr lang="en-US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29400" y="2145268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Austin Chalk</a:t>
            </a:r>
            <a:endParaRPr lang="en-US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29400" y="5193268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Pearsall</a:t>
            </a:r>
            <a:endParaRPr lang="en-US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5791200" y="2362200"/>
            <a:ext cx="609600" cy="0"/>
          </a:xfrm>
          <a:prstGeom prst="straightConnector1">
            <a:avLst/>
          </a:prstGeom>
          <a:ln w="38100">
            <a:solidFill>
              <a:srgbClr val="3333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5791200" y="2895600"/>
            <a:ext cx="609600" cy="0"/>
          </a:xfrm>
          <a:prstGeom prst="straightConnector1">
            <a:avLst/>
          </a:prstGeom>
          <a:ln w="38100">
            <a:solidFill>
              <a:srgbClr val="3333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5867400" y="5410200"/>
            <a:ext cx="533400" cy="0"/>
          </a:xfrm>
          <a:prstGeom prst="straightConnector1">
            <a:avLst/>
          </a:prstGeom>
          <a:ln w="38100">
            <a:solidFill>
              <a:srgbClr val="3333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629400" y="2983468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Buda</a:t>
            </a:r>
            <a:endParaRPr lang="en-US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5791200" y="3200400"/>
            <a:ext cx="609600" cy="0"/>
          </a:xfrm>
          <a:prstGeom prst="straightConnector1">
            <a:avLst/>
          </a:prstGeom>
          <a:ln w="38100">
            <a:solidFill>
              <a:srgbClr val="3333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555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Horizontal Wells Using Pad Drilling in Multiple Stacked Plays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04" y="1543050"/>
            <a:ext cx="8547196" cy="4933950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324690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3200"/>
            <a:ext cx="9144000" cy="1143000"/>
          </a:xfrm>
        </p:spPr>
        <p:txBody>
          <a:bodyPr>
            <a:noAutofit/>
          </a:bodyPr>
          <a:lstStyle/>
          <a:p>
            <a:r>
              <a:rPr lang="en-US" dirty="0" smtClean="0"/>
              <a:t>Also Experimenting With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“Stacked Lateral”</a:t>
            </a:r>
            <a:r>
              <a:rPr lang="en-US" dirty="0" smtClean="0"/>
              <a:t> Development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u="sng" dirty="0" smtClean="0"/>
              <a:t>Within</a:t>
            </a:r>
            <a:r>
              <a:rPr lang="en-US" dirty="0" smtClean="0"/>
              <a:t> the Eagle Ford Play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64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Stacked Laterals Being Tested by Rosetta Resources in the Gates Ranch Field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913609"/>
            <a:ext cx="8763000" cy="3725191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895600" y="6550223"/>
            <a:ext cx="3962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Source: </a:t>
            </a:r>
            <a:r>
              <a:rPr lang="en-US" sz="1200" b="1" dirty="0" err="1" smtClean="0"/>
              <a:t>SeekingAlpha</a:t>
            </a:r>
            <a:r>
              <a:rPr lang="en-US" sz="1200" b="1" dirty="0" smtClean="0"/>
              <a:t> Article Nov. 18, 2013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642421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3200"/>
            <a:ext cx="9144000" cy="1143000"/>
          </a:xfrm>
        </p:spPr>
        <p:txBody>
          <a:bodyPr>
            <a:noAutofit/>
          </a:bodyPr>
          <a:lstStyle/>
          <a:p>
            <a:r>
              <a:rPr lang="en-US" dirty="0" smtClean="0"/>
              <a:t>Finally, Don’t Forget the Possibility of </a:t>
            </a:r>
            <a:r>
              <a:rPr lang="en-US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“Secondary Recovery” </a:t>
            </a:r>
            <a:r>
              <a:rPr lang="en-US" sz="32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(ex. Re-fracking) </a:t>
            </a:r>
            <a:r>
              <a:rPr lang="en-US" dirty="0" smtClean="0"/>
              <a:t>Activity on Existing Wells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3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Changing Gears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Exploring La Salle County </a:t>
            </a:r>
            <a:br>
              <a:rPr lang="en-US" dirty="0" smtClean="0"/>
            </a:br>
            <a:r>
              <a:rPr lang="en-US" dirty="0" smtClean="0"/>
              <a:t>Economic Data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Texas Gross Sales Categories Subject to Sales Tax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676400" y="6553200"/>
            <a:ext cx="6096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>
                <a:latin typeface="Arial" pitchFamily="34" charset="0"/>
                <a:cs typeface="Arial" pitchFamily="34" charset="0"/>
              </a:rPr>
              <a:t>Source: 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Texas Comptroller’s Office 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320" y="1261911"/>
            <a:ext cx="4678680" cy="5215089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3080427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619" y="1143000"/>
            <a:ext cx="7904762" cy="5314286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cxnSp>
        <p:nvCxnSpPr>
          <p:cNvPr id="8" name="Straight Connector 7"/>
          <p:cNvCxnSpPr/>
          <p:nvPr/>
        </p:nvCxnSpPr>
        <p:spPr>
          <a:xfrm>
            <a:off x="1219200" y="4724400"/>
            <a:ext cx="71628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848600" y="4800600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- 2.3%</a:t>
            </a:r>
            <a:endParaRPr lang="en-US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La Salle Co. Gross Sales</a:t>
            </a:r>
            <a:br>
              <a:rPr lang="en-US" dirty="0" smtClean="0"/>
            </a:br>
            <a:r>
              <a:rPr lang="en-US" sz="2200" dirty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(Quarterly from </a:t>
            </a:r>
            <a:r>
              <a:rPr lang="en-US" sz="22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Q2 </a:t>
            </a:r>
            <a:r>
              <a:rPr lang="en-US" sz="2200" dirty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2003 to </a:t>
            </a:r>
            <a:r>
              <a:rPr lang="en-US" sz="22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Q3 2013)</a:t>
            </a:r>
            <a:endParaRPr lang="en-US" sz="2200" dirty="0">
              <a:solidFill>
                <a:srgbClr val="CC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488668"/>
            <a:ext cx="510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2013 Q3 Dollars of Sales Subj. to Sales Tax:  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$33.7 million</a:t>
            </a: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59600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162714"/>
            <a:ext cx="7904762" cy="5314286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cxnSp>
        <p:nvCxnSpPr>
          <p:cNvPr id="8" name="Straight Connector 7"/>
          <p:cNvCxnSpPr/>
          <p:nvPr/>
        </p:nvCxnSpPr>
        <p:spPr>
          <a:xfrm>
            <a:off x="1219200" y="3810000"/>
            <a:ext cx="71628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772400" y="3200400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+ 0.9%</a:t>
            </a:r>
            <a:endParaRPr lang="en-US" sz="1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Cameron Co. Gross Sales</a:t>
            </a:r>
            <a:br>
              <a:rPr lang="en-US" dirty="0" smtClean="0"/>
            </a:br>
            <a:r>
              <a:rPr lang="en-US" sz="2200" dirty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(Quarterly from </a:t>
            </a:r>
            <a:r>
              <a:rPr lang="en-US" sz="22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Q2 </a:t>
            </a:r>
            <a:r>
              <a:rPr lang="en-US" sz="2200" dirty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2003 to </a:t>
            </a:r>
            <a:r>
              <a:rPr lang="en-US" sz="22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Q3 2013)</a:t>
            </a:r>
            <a:endParaRPr lang="en-US" sz="2200" dirty="0">
              <a:solidFill>
                <a:srgbClr val="CC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488668"/>
            <a:ext cx="510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2013 Q3 Dollars of Sales Subj. to Sales Tax:  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$690 million</a:t>
            </a: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67691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162714"/>
            <a:ext cx="7904762" cy="5314286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cxnSp>
        <p:nvCxnSpPr>
          <p:cNvPr id="8" name="Straight Connector 7"/>
          <p:cNvCxnSpPr/>
          <p:nvPr/>
        </p:nvCxnSpPr>
        <p:spPr>
          <a:xfrm>
            <a:off x="1219200" y="3810000"/>
            <a:ext cx="71628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772400" y="3200400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+ 2.1%</a:t>
            </a:r>
            <a:endParaRPr lang="en-US" sz="1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Hidalgo Co. Gross Sales</a:t>
            </a:r>
            <a:br>
              <a:rPr lang="en-US" dirty="0" smtClean="0"/>
            </a:br>
            <a:r>
              <a:rPr lang="en-US" sz="2200" dirty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(Quarterly from </a:t>
            </a:r>
            <a:r>
              <a:rPr lang="en-US" sz="22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Q2 </a:t>
            </a:r>
            <a:r>
              <a:rPr lang="en-US" sz="2200" dirty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2003 to </a:t>
            </a:r>
            <a:r>
              <a:rPr lang="en-US" sz="22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Q3 2013)</a:t>
            </a:r>
            <a:endParaRPr lang="en-US" sz="2200" dirty="0">
              <a:solidFill>
                <a:srgbClr val="CC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488668"/>
            <a:ext cx="510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2013 Q3 Dollars of Sales Subj. to Sales Tax:  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$1.4 billion</a:t>
            </a: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6347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162714"/>
            <a:ext cx="7904762" cy="5314286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cxnSp>
        <p:nvCxnSpPr>
          <p:cNvPr id="8" name="Straight Connector 7"/>
          <p:cNvCxnSpPr/>
          <p:nvPr/>
        </p:nvCxnSpPr>
        <p:spPr>
          <a:xfrm>
            <a:off x="1219200" y="5105400"/>
            <a:ext cx="71628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620000" y="4114800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+ 23.9%</a:t>
            </a:r>
            <a:endParaRPr lang="en-US" sz="1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Karnes Co. Gross Sales</a:t>
            </a:r>
            <a:br>
              <a:rPr lang="en-US" dirty="0" smtClean="0"/>
            </a:br>
            <a:r>
              <a:rPr lang="en-US" sz="2200" dirty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(Quarterly from </a:t>
            </a:r>
            <a:r>
              <a:rPr lang="en-US" sz="22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Q2 </a:t>
            </a:r>
            <a:r>
              <a:rPr lang="en-US" sz="2200" dirty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2003 to </a:t>
            </a:r>
            <a:r>
              <a:rPr lang="en-US" sz="22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Q3 2013)</a:t>
            </a:r>
            <a:endParaRPr lang="en-US" sz="2200" dirty="0">
              <a:solidFill>
                <a:srgbClr val="CC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488668"/>
            <a:ext cx="510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2013 Q3 Dollars of Sales Subj. to Sales Tax:  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$52.9 million</a:t>
            </a: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25592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19400"/>
            <a:ext cx="8229600" cy="1143000"/>
          </a:xfrm>
        </p:spPr>
        <p:txBody>
          <a:bodyPr/>
          <a:lstStyle/>
          <a:p>
            <a:r>
              <a:rPr lang="en-US" dirty="0" smtClean="0"/>
              <a:t>Employment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70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56" y="1143000"/>
            <a:ext cx="6965144" cy="5481372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6934200" y="3048000"/>
            <a:ext cx="1066800" cy="22860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La Salle Co. Employment Growth</a:t>
            </a:r>
            <a:br>
              <a:rPr lang="en-US" sz="4000" dirty="0" smtClean="0"/>
            </a:br>
            <a:r>
              <a:rPr lang="en-US" sz="2000" dirty="0" smtClean="0"/>
              <a:t>(</a:t>
            </a:r>
            <a:r>
              <a:rPr lang="en-US" sz="2000" u="sng" dirty="0" smtClean="0"/>
              <a:t>Sorted</a:t>
            </a:r>
            <a:r>
              <a:rPr lang="en-US" sz="2000" dirty="0" smtClean="0"/>
              <a:t> by: </a:t>
            </a:r>
            <a:r>
              <a:rPr lang="en-US" sz="20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Sector that had the Highest Number of Jobs in 2005</a:t>
            </a:r>
            <a:r>
              <a:rPr lang="en-US" sz="2000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03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143000"/>
            <a:ext cx="6965144" cy="5481372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6934200" y="3048000"/>
            <a:ext cx="1066800" cy="22860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La Salle Co. Employment Growth</a:t>
            </a:r>
            <a:br>
              <a:rPr lang="en-US" sz="4000" dirty="0" smtClean="0"/>
            </a:br>
            <a:r>
              <a:rPr lang="en-US" sz="2000" dirty="0" smtClean="0"/>
              <a:t>(</a:t>
            </a:r>
            <a:r>
              <a:rPr lang="en-US" sz="2000" u="sng" dirty="0" smtClean="0"/>
              <a:t>Still sorted</a:t>
            </a:r>
            <a:r>
              <a:rPr lang="en-US" sz="2000" dirty="0" smtClean="0"/>
              <a:t> by: </a:t>
            </a:r>
            <a:r>
              <a:rPr lang="en-US" sz="20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Sector that had the Highest Number of Jobs in 2005</a:t>
            </a:r>
            <a:r>
              <a:rPr lang="en-US" sz="2000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20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La Salle Co. Employment Growth</a:t>
            </a:r>
            <a:br>
              <a:rPr lang="en-US" sz="4000" dirty="0" smtClean="0"/>
            </a:br>
            <a:r>
              <a:rPr lang="en-US" sz="2000" dirty="0" smtClean="0"/>
              <a:t>(</a:t>
            </a:r>
            <a:r>
              <a:rPr lang="en-US" sz="2000" u="sng" dirty="0" smtClean="0"/>
              <a:t>Sorted</a:t>
            </a:r>
            <a:r>
              <a:rPr lang="en-US" sz="2000" dirty="0" smtClean="0"/>
              <a:t> by: </a:t>
            </a:r>
            <a:r>
              <a:rPr lang="en-US" sz="20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Highest to Lowest Job Increases from 2009 to 2013</a:t>
            </a:r>
            <a:r>
              <a:rPr lang="en-US" sz="2000" dirty="0" smtClean="0"/>
              <a:t>)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56" y="1143000"/>
            <a:ext cx="6965144" cy="5481372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cxnSp>
        <p:nvCxnSpPr>
          <p:cNvPr id="4" name="Straight Arrow Connector 3"/>
          <p:cNvCxnSpPr/>
          <p:nvPr/>
        </p:nvCxnSpPr>
        <p:spPr>
          <a:xfrm>
            <a:off x="685800" y="3429000"/>
            <a:ext cx="68580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838200" y="4114800"/>
            <a:ext cx="533400" cy="0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838200" y="4419600"/>
            <a:ext cx="533400" cy="0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838200" y="4648200"/>
            <a:ext cx="533400" cy="0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838200" y="3886200"/>
            <a:ext cx="533400" cy="0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838200" y="3657600"/>
            <a:ext cx="533400" cy="0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7162800" y="3276599"/>
            <a:ext cx="838200" cy="235721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7162800" y="3512320"/>
            <a:ext cx="838200" cy="121208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20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Economic Diversity: </a:t>
            </a:r>
            <a:r>
              <a:rPr lang="en-US" sz="4000" dirty="0" smtClean="0"/>
              <a:t>La Salle Co. is Heavier than the State in </a:t>
            </a:r>
            <a:r>
              <a:rPr lang="en-US" sz="40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Govt.</a:t>
            </a:r>
            <a:r>
              <a:rPr lang="en-US" sz="4000" dirty="0" smtClean="0"/>
              <a:t> &amp; </a:t>
            </a:r>
            <a:r>
              <a:rPr lang="en-US" sz="40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O&amp;G </a:t>
            </a:r>
            <a:r>
              <a:rPr lang="en-US" sz="2000" dirty="0" smtClean="0"/>
              <a:t>(Sorted by: </a:t>
            </a:r>
            <a:r>
              <a:rPr lang="en-US" sz="2000" dirty="0" smtClean="0">
                <a:solidFill>
                  <a:srgbClr val="CC00CC"/>
                </a:solidFill>
              </a:rPr>
              <a:t>Highest % of Texas Jobs</a:t>
            </a:r>
            <a:r>
              <a:rPr lang="en-US" sz="2000" dirty="0" smtClean="0"/>
              <a:t>)</a:t>
            </a:r>
            <a:endParaRPr lang="en-US" dirty="0">
              <a:solidFill>
                <a:srgbClr val="CC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58" y="1066800"/>
            <a:ext cx="7125542" cy="5562599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5943600" y="5715000"/>
            <a:ext cx="838200" cy="22860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191000" y="5715000"/>
            <a:ext cx="762000" cy="22860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191000" y="3962400"/>
            <a:ext cx="762000" cy="30480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191000" y="5257800"/>
            <a:ext cx="762000" cy="22860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191000" y="6248400"/>
            <a:ext cx="762000" cy="22860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943600" y="3962400"/>
            <a:ext cx="838200" cy="30480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943600" y="5257800"/>
            <a:ext cx="838200" cy="22860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943600" y="6248400"/>
            <a:ext cx="838200" cy="22860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76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Webb Co. </a:t>
            </a:r>
            <a:r>
              <a:rPr lang="en-US" sz="4000" dirty="0" smtClean="0"/>
              <a:t>is Heavier in </a:t>
            </a:r>
            <a:r>
              <a:rPr lang="en-US" sz="40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Trade &amp; Transportation, Health Services, O&amp;G, and Govt.</a:t>
            </a:r>
            <a:endParaRPr lang="en-US" dirty="0">
              <a:solidFill>
                <a:srgbClr val="CC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066799"/>
            <a:ext cx="7125542" cy="5562599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6019800" y="3276600"/>
            <a:ext cx="838200" cy="22860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267200" y="3276600"/>
            <a:ext cx="762000" cy="22860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267200" y="3962400"/>
            <a:ext cx="762000" cy="30480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019800" y="3962400"/>
            <a:ext cx="838200" cy="30480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267200" y="3733800"/>
            <a:ext cx="762000" cy="22860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267200" y="5715000"/>
            <a:ext cx="762000" cy="22860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267200" y="6248400"/>
            <a:ext cx="762000" cy="22860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019800" y="3733800"/>
            <a:ext cx="838200" cy="22860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019800" y="5715000"/>
            <a:ext cx="838200" cy="22860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019800" y="6248400"/>
            <a:ext cx="838200" cy="22860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890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Most Smaller Texas MSAs will Have: </a:t>
            </a:r>
            <a:br>
              <a:rPr lang="en-US" dirty="0" smtClean="0"/>
            </a:br>
            <a:r>
              <a:rPr lang="en-US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“Constant” </a:t>
            </a:r>
            <a:r>
              <a:rPr lang="en-US" dirty="0" smtClean="0"/>
              <a:t>Sectors and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“Wildcard”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066799"/>
            <a:ext cx="7125542" cy="5562599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6019800" y="3276600"/>
            <a:ext cx="838200" cy="22860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267200" y="3276600"/>
            <a:ext cx="762000" cy="22860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267200" y="3962400"/>
            <a:ext cx="762000" cy="30480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019800" y="3962400"/>
            <a:ext cx="838200" cy="30480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267200" y="3733800"/>
            <a:ext cx="762000" cy="22860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019800" y="3733800"/>
            <a:ext cx="838200" cy="22860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685800" y="3886200"/>
            <a:ext cx="533400" cy="0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685800" y="4114800"/>
            <a:ext cx="533400" cy="0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685800" y="3429000"/>
            <a:ext cx="53340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685800" y="3886200"/>
            <a:ext cx="0" cy="22860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74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95600"/>
            <a:ext cx="8229600" cy="1143000"/>
          </a:xfrm>
        </p:spPr>
        <p:txBody>
          <a:bodyPr/>
          <a:lstStyle/>
          <a:p>
            <a:r>
              <a:rPr lang="en-US" dirty="0" smtClean="0"/>
              <a:t>Wrapping-up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75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What Could Derail This O&amp;G Boom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86868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 major breakthrough in </a:t>
            </a:r>
            <a:r>
              <a:rPr lang="en-US" b="1" dirty="0" smtClean="0">
                <a:solidFill>
                  <a:srgbClr val="0000FF"/>
                </a:solidFill>
              </a:rPr>
              <a:t>renewables</a:t>
            </a:r>
          </a:p>
          <a:p>
            <a:endParaRPr lang="en-US" b="1" dirty="0">
              <a:solidFill>
                <a:srgbClr val="0000FF"/>
              </a:solidFill>
            </a:endParaRPr>
          </a:p>
          <a:p>
            <a:r>
              <a:rPr lang="en-US" b="1" dirty="0" smtClean="0">
                <a:solidFill>
                  <a:srgbClr val="0000FF"/>
                </a:solidFill>
              </a:rPr>
              <a:t>Water availability </a:t>
            </a:r>
            <a:r>
              <a:rPr lang="en-US" dirty="0" smtClean="0"/>
              <a:t>or </a:t>
            </a:r>
            <a:r>
              <a:rPr lang="en-US" b="1" dirty="0" smtClean="0">
                <a:solidFill>
                  <a:srgbClr val="0000FF"/>
                </a:solidFill>
              </a:rPr>
              <a:t>contamination</a:t>
            </a:r>
            <a:r>
              <a:rPr lang="en-US" dirty="0" smtClean="0"/>
              <a:t> endangering aquifers or surface</a:t>
            </a:r>
          </a:p>
          <a:p>
            <a:endParaRPr lang="en-US" dirty="0"/>
          </a:p>
          <a:p>
            <a:r>
              <a:rPr lang="en-US" b="1" dirty="0" smtClean="0">
                <a:solidFill>
                  <a:srgbClr val="0000FF"/>
                </a:solidFill>
              </a:rPr>
              <a:t>Govt. involvement</a:t>
            </a:r>
            <a:r>
              <a:rPr lang="en-US" dirty="0" smtClean="0"/>
              <a:t> becomes too onerous</a:t>
            </a:r>
            <a:r>
              <a:rPr lang="en-US" b="1" dirty="0" smtClean="0">
                <a:solidFill>
                  <a:srgbClr val="0000FF"/>
                </a:solidFill>
              </a:rPr>
              <a:t> </a:t>
            </a:r>
          </a:p>
          <a:p>
            <a:pPr lvl="1"/>
            <a:r>
              <a:rPr lang="en-US" sz="2400" dirty="0" smtClean="0"/>
              <a:t>(ex. </a:t>
            </a:r>
            <a:r>
              <a:rPr lang="en-US" sz="24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EPA</a:t>
            </a:r>
            <a:r>
              <a:rPr lang="en-US" sz="2400" dirty="0" smtClean="0"/>
              <a:t> severely regulates: water disposal, air quality, </a:t>
            </a:r>
            <a:r>
              <a:rPr lang="en-US" sz="2400" dirty="0" err="1" smtClean="0"/>
              <a:t>frack</a:t>
            </a:r>
            <a:r>
              <a:rPr lang="en-US" sz="2400" dirty="0" smtClean="0"/>
              <a:t> fluids</a:t>
            </a:r>
          </a:p>
          <a:p>
            <a:pPr lvl="1"/>
            <a:r>
              <a:rPr lang="en-US" sz="2400" dirty="0" smtClean="0"/>
              <a:t>(ex. 2. </a:t>
            </a:r>
            <a:r>
              <a:rPr lang="en-US" sz="24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U.S. Fish &amp; Wildlife</a:t>
            </a:r>
            <a:r>
              <a:rPr lang="en-US" sz="2400" dirty="0" smtClean="0"/>
              <a:t>: finds endangered species in area)</a:t>
            </a:r>
          </a:p>
          <a:p>
            <a:endParaRPr lang="en-US" dirty="0"/>
          </a:p>
          <a:p>
            <a:r>
              <a:rPr lang="en-US" dirty="0" smtClean="0"/>
              <a:t>The big one: A </a:t>
            </a:r>
            <a:r>
              <a:rPr lang="en-US" dirty="0"/>
              <a:t>severe drop in </a:t>
            </a:r>
            <a:r>
              <a:rPr lang="en-US" b="1" dirty="0">
                <a:solidFill>
                  <a:srgbClr val="0000FF"/>
                </a:solidFill>
              </a:rPr>
              <a:t>crude </a:t>
            </a:r>
            <a:r>
              <a:rPr lang="en-US" b="1" dirty="0" smtClean="0">
                <a:solidFill>
                  <a:srgbClr val="0000FF"/>
                </a:solidFill>
              </a:rPr>
              <a:t>price</a:t>
            </a:r>
            <a:endParaRPr 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068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Unknowns that Could Affect Price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5334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How fast will</a:t>
            </a:r>
            <a:r>
              <a:rPr lang="en-US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drilling technology</a:t>
            </a:r>
            <a:r>
              <a:rPr lang="en-US" dirty="0" smtClean="0"/>
              <a:t> improve?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 smtClean="0">
                <a:solidFill>
                  <a:srgbClr val="CC00CC"/>
                </a:solidFill>
              </a:rPr>
              <a:t>“Decline rate” </a:t>
            </a:r>
            <a:r>
              <a:rPr lang="en-US" sz="2000" dirty="0" smtClean="0"/>
              <a:t>&amp; </a:t>
            </a:r>
            <a:r>
              <a:rPr lang="en-US" sz="2000" dirty="0" smtClean="0">
                <a:solidFill>
                  <a:srgbClr val="CC00CC"/>
                </a:solidFill>
              </a:rPr>
              <a:t>“recovery rate” </a:t>
            </a:r>
            <a:r>
              <a:rPr lang="en-US" sz="2000" dirty="0" smtClean="0"/>
              <a:t>improvements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 smtClean="0">
                <a:solidFill>
                  <a:srgbClr val="CC00CC"/>
                </a:solidFill>
              </a:rPr>
              <a:t>Drilling costs </a:t>
            </a:r>
            <a:r>
              <a:rPr lang="en-US" sz="2000" dirty="0" smtClean="0"/>
              <a:t>(drilling times; completion techniques; water usage, etc.)</a:t>
            </a:r>
          </a:p>
          <a:p>
            <a:pPr marL="914400" lvl="1" indent="-457200">
              <a:buFont typeface="+mj-lt"/>
              <a:buAutoNum type="arabicParenR"/>
            </a:pPr>
            <a:endParaRPr lang="en-US" sz="2000" dirty="0"/>
          </a:p>
          <a:p>
            <a:pPr marL="514350" indent="-457200"/>
            <a:r>
              <a:rPr lang="en-US" dirty="0" smtClean="0"/>
              <a:t>How much </a:t>
            </a:r>
            <a:r>
              <a:rPr lang="en-US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LNG </a:t>
            </a:r>
            <a:r>
              <a:rPr lang="en-US" dirty="0" smtClean="0"/>
              <a:t>will be exported from the US?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 smtClean="0"/>
              <a:t>Pits </a:t>
            </a:r>
            <a:r>
              <a:rPr lang="en-US" sz="2000" u="sng" dirty="0" err="1" smtClean="0"/>
              <a:t>Petrochems</a:t>
            </a:r>
            <a:r>
              <a:rPr lang="en-US" sz="2000" u="sng" dirty="0" smtClean="0"/>
              <a:t>, Manufacturing, Elect. power</a:t>
            </a:r>
            <a:r>
              <a:rPr lang="en-US" sz="2000" dirty="0" smtClean="0"/>
              <a:t>   against   </a:t>
            </a:r>
            <a:r>
              <a:rPr lang="en-US" sz="2000" u="sng" dirty="0" smtClean="0"/>
              <a:t>Producers</a:t>
            </a:r>
          </a:p>
          <a:p>
            <a:pPr marL="914400" lvl="1" indent="-457200">
              <a:buFont typeface="+mj-lt"/>
              <a:buAutoNum type="arabicParenR"/>
            </a:pPr>
            <a:endParaRPr lang="en-US" sz="2000" dirty="0"/>
          </a:p>
          <a:p>
            <a:pPr marL="514350" indent="-457200"/>
            <a:r>
              <a:rPr lang="en-US" dirty="0" smtClean="0"/>
              <a:t>Will restrictions on </a:t>
            </a:r>
            <a:r>
              <a:rPr lang="en-US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exporting crude </a:t>
            </a:r>
            <a:r>
              <a:rPr lang="en-US" dirty="0" smtClean="0"/>
              <a:t>be lifted?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 smtClean="0"/>
              <a:t>Pits </a:t>
            </a:r>
            <a:r>
              <a:rPr lang="en-US" sz="2000" u="sng" dirty="0" smtClean="0"/>
              <a:t>Refiners</a:t>
            </a:r>
            <a:r>
              <a:rPr lang="en-US" sz="2000" dirty="0" smtClean="0"/>
              <a:t>   against   </a:t>
            </a:r>
            <a:r>
              <a:rPr lang="en-US" sz="2000" u="sng" dirty="0" smtClean="0"/>
              <a:t>Producers</a:t>
            </a:r>
            <a:endParaRPr lang="en-US" sz="2000" dirty="0" smtClean="0"/>
          </a:p>
          <a:p>
            <a:pPr marL="914400" lvl="1" indent="-457200">
              <a:buFont typeface="+mj-lt"/>
              <a:buAutoNum type="arabicParenR"/>
            </a:pPr>
            <a:endParaRPr lang="en-US" sz="2000" dirty="0" smtClean="0"/>
          </a:p>
          <a:p>
            <a:pPr marL="514350" indent="-457200"/>
            <a:r>
              <a:rPr lang="en-US" dirty="0" smtClean="0"/>
              <a:t>Will </a:t>
            </a:r>
            <a:r>
              <a:rPr lang="en-US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major Gulf Coast refineries </a:t>
            </a:r>
            <a:r>
              <a:rPr lang="en-US" dirty="0" smtClean="0"/>
              <a:t>retool to handle more U.S.</a:t>
            </a:r>
            <a:r>
              <a:rPr lang="en-US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light crude</a:t>
            </a:r>
            <a:r>
              <a:rPr lang="en-US" dirty="0" smtClean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72549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32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5400" dirty="0" smtClean="0"/>
              <a:t>Two Final Points</a:t>
            </a:r>
            <a:br>
              <a:rPr lang="en-US" sz="5400" dirty="0" smtClean="0"/>
            </a:br>
            <a:r>
              <a:rPr lang="en-US" sz="5400" dirty="0"/>
              <a:t/>
            </a:r>
            <a:br>
              <a:rPr lang="en-US" sz="5400" dirty="0"/>
            </a:br>
            <a:r>
              <a:rPr lang="en-US" sz="3600" dirty="0" smtClean="0"/>
              <a:t>(How is </a:t>
            </a:r>
            <a:r>
              <a:rPr lang="en-US" sz="3600" u="sng" dirty="0" smtClean="0">
                <a:solidFill>
                  <a:srgbClr val="CC00CC"/>
                </a:solidFill>
              </a:rPr>
              <a:t>this</a:t>
            </a:r>
            <a:r>
              <a:rPr lang="en-US" sz="3600" dirty="0" smtClean="0"/>
              <a:t> O&amp;G boom different from </a:t>
            </a:r>
            <a:r>
              <a:rPr lang="en-US" sz="3600" dirty="0" smtClean="0">
                <a:solidFill>
                  <a:srgbClr val="CC00CC"/>
                </a:solidFill>
              </a:rPr>
              <a:t>the 80’s</a:t>
            </a:r>
            <a:r>
              <a:rPr lang="en-US" sz="3600" dirty="0" smtClean="0"/>
              <a:t>?)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9482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762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Remember:</a:t>
            </a:r>
            <a:r>
              <a:rPr lang="en-US" sz="3600" dirty="0" smtClean="0"/>
              <a:t> “Developing” Countries Will Be Driving Future Oil Consumption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671" y="1295400"/>
            <a:ext cx="6843329" cy="5149019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676400" y="6553200"/>
            <a:ext cx="609600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050" b="1" dirty="0">
                <a:latin typeface="Arial" pitchFamily="34" charset="0"/>
                <a:cs typeface="Arial" pitchFamily="34" charset="0"/>
              </a:rPr>
              <a:t>Source: </a:t>
            </a:r>
            <a:r>
              <a:rPr lang="en-US" sz="1050" b="1" dirty="0" smtClean="0">
                <a:latin typeface="Arial" pitchFamily="34" charset="0"/>
                <a:cs typeface="Arial" pitchFamily="34" charset="0"/>
              </a:rPr>
              <a:t>Oil &amp; Gas Investor Magazine</a:t>
            </a:r>
            <a:endParaRPr lang="en-US" sz="105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900" y="1295400"/>
            <a:ext cx="1943100" cy="6667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0" y="5638800"/>
            <a:ext cx="1714500" cy="80561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447800" y="5562600"/>
            <a:ext cx="4724400" cy="53340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447800" y="4953000"/>
            <a:ext cx="4724400" cy="53340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89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762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Consider:</a:t>
            </a:r>
            <a:r>
              <a:rPr lang="en-US" sz="3600" dirty="0" smtClean="0"/>
              <a:t> 6 of Top 10 Oil Companies Globally are “Government-controlled”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309" y="1371599"/>
            <a:ext cx="6634327" cy="5105401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cxnSp>
        <p:nvCxnSpPr>
          <p:cNvPr id="9" name="Straight Arrow Connector 8"/>
          <p:cNvCxnSpPr/>
          <p:nvPr/>
        </p:nvCxnSpPr>
        <p:spPr>
          <a:xfrm>
            <a:off x="1219200" y="2362200"/>
            <a:ext cx="106680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1219200" y="2743200"/>
            <a:ext cx="106680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219200" y="3200400"/>
            <a:ext cx="106680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1219200" y="3962400"/>
            <a:ext cx="106680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1219200" y="5105400"/>
            <a:ext cx="106680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1219200" y="4343400"/>
            <a:ext cx="106680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0" y="2206823"/>
            <a:ext cx="121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Saudi Arabia</a:t>
            </a:r>
            <a:endParaRPr lang="en-US" sz="1400" dirty="0">
              <a:solidFill>
                <a:srgbClr val="CC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7200" y="2587823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Russia</a:t>
            </a:r>
            <a:endParaRPr lang="en-US" sz="1400" dirty="0">
              <a:solidFill>
                <a:srgbClr val="CC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5800" y="3045023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Iran</a:t>
            </a:r>
            <a:endParaRPr lang="en-US" sz="1400" dirty="0">
              <a:solidFill>
                <a:srgbClr val="CC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3400" y="3807023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China</a:t>
            </a:r>
            <a:endParaRPr lang="en-US" sz="1400" dirty="0">
              <a:solidFill>
                <a:srgbClr val="CC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1000" y="4188023"/>
            <a:ext cx="838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Kuwait</a:t>
            </a:r>
            <a:endParaRPr lang="en-US" sz="1400" dirty="0">
              <a:solidFill>
                <a:srgbClr val="CC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-76200" y="4953000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Mexico</a:t>
            </a:r>
            <a:endParaRPr lang="en-US" sz="1400" dirty="0">
              <a:solidFill>
                <a:srgbClr val="CC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95400" y="2057400"/>
            <a:ext cx="1066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$93.40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19200" y="2438400"/>
            <a:ext cx="1066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$101.70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0" y="6553200"/>
            <a:ext cx="71314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Breakeven Oil Price Source: April 11, 2014 Bloomberg article: “Venezuela </a:t>
            </a:r>
            <a:r>
              <a:rPr lang="en-US" sz="1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Needs 2014 Brent Oil Price of $</a:t>
            </a:r>
            <a:r>
              <a:rPr lang="en-US" sz="11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121”</a:t>
            </a:r>
            <a:endParaRPr lang="en-US" sz="11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42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1188" name="Rectangle 260"/>
          <p:cNvSpPr>
            <a:spLocks noChangeArrowheads="1"/>
          </p:cNvSpPr>
          <p:nvPr/>
        </p:nvSpPr>
        <p:spPr bwMode="auto">
          <a:xfrm>
            <a:off x="152400" y="2922588"/>
            <a:ext cx="1679575" cy="1227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</a:pPr>
            <a:endParaRPr lang="en-US" sz="2800"/>
          </a:p>
        </p:txBody>
      </p:sp>
      <p:sp>
        <p:nvSpPr>
          <p:cNvPr id="1661180" name="Line 252"/>
          <p:cNvSpPr>
            <a:spLocks noChangeShapeType="1"/>
          </p:cNvSpPr>
          <p:nvPr/>
        </p:nvSpPr>
        <p:spPr bwMode="auto">
          <a:xfrm>
            <a:off x="85725" y="3052763"/>
            <a:ext cx="1743075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61181" name="Line 253"/>
          <p:cNvSpPr>
            <a:spLocks noChangeShapeType="1"/>
          </p:cNvSpPr>
          <p:nvPr/>
        </p:nvSpPr>
        <p:spPr bwMode="auto">
          <a:xfrm>
            <a:off x="85725" y="4724400"/>
            <a:ext cx="1743075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61182" name="Line 254"/>
          <p:cNvSpPr>
            <a:spLocks noChangeShapeType="1"/>
          </p:cNvSpPr>
          <p:nvPr/>
        </p:nvSpPr>
        <p:spPr bwMode="auto">
          <a:xfrm>
            <a:off x="85725" y="3052763"/>
            <a:ext cx="0" cy="1671637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61183" name="Line 255"/>
          <p:cNvSpPr>
            <a:spLocks noChangeShapeType="1"/>
          </p:cNvSpPr>
          <p:nvPr/>
        </p:nvSpPr>
        <p:spPr bwMode="auto">
          <a:xfrm>
            <a:off x="1828800" y="3052763"/>
            <a:ext cx="0" cy="1671637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61189" name="Rectangle 261"/>
          <p:cNvSpPr>
            <a:spLocks noChangeArrowheads="1"/>
          </p:cNvSpPr>
          <p:nvPr/>
        </p:nvSpPr>
        <p:spPr bwMode="auto">
          <a:xfrm>
            <a:off x="714375" y="2284413"/>
            <a:ext cx="2181225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900">
                <a:latin typeface="Arial" pitchFamily="34" charset="0"/>
                <a:cs typeface="Arial" pitchFamily="34" charset="0"/>
              </a:rPr>
              <a:t>                                                   </a:t>
            </a:r>
          </a:p>
        </p:txBody>
      </p:sp>
      <p:sp>
        <p:nvSpPr>
          <p:cNvPr id="1661190" name="Line 262"/>
          <p:cNvSpPr>
            <a:spLocks noChangeShapeType="1"/>
          </p:cNvSpPr>
          <p:nvPr/>
        </p:nvSpPr>
        <p:spPr bwMode="auto">
          <a:xfrm>
            <a:off x="714375" y="557213"/>
            <a:ext cx="2181225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61191" name="Line 263"/>
          <p:cNvSpPr>
            <a:spLocks noChangeShapeType="1"/>
          </p:cNvSpPr>
          <p:nvPr/>
        </p:nvSpPr>
        <p:spPr bwMode="auto">
          <a:xfrm>
            <a:off x="714375" y="2835275"/>
            <a:ext cx="2181225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61192" name="Line 264"/>
          <p:cNvSpPr>
            <a:spLocks noChangeShapeType="1"/>
          </p:cNvSpPr>
          <p:nvPr/>
        </p:nvSpPr>
        <p:spPr bwMode="auto">
          <a:xfrm>
            <a:off x="714375" y="557213"/>
            <a:ext cx="0" cy="2278062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61193" name="Line 265"/>
          <p:cNvSpPr>
            <a:spLocks noChangeShapeType="1"/>
          </p:cNvSpPr>
          <p:nvPr/>
        </p:nvSpPr>
        <p:spPr bwMode="auto">
          <a:xfrm>
            <a:off x="2895600" y="557213"/>
            <a:ext cx="0" cy="2278062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61216" name="Line 288"/>
          <p:cNvSpPr>
            <a:spLocks noChangeShapeType="1"/>
          </p:cNvSpPr>
          <p:nvPr/>
        </p:nvSpPr>
        <p:spPr bwMode="auto">
          <a:xfrm>
            <a:off x="6172200" y="2516188"/>
            <a:ext cx="297180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61217" name="Line 289"/>
          <p:cNvSpPr>
            <a:spLocks noChangeShapeType="1"/>
          </p:cNvSpPr>
          <p:nvPr/>
        </p:nvSpPr>
        <p:spPr bwMode="auto">
          <a:xfrm>
            <a:off x="6172200" y="3260725"/>
            <a:ext cx="297180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61218" name="Line 290"/>
          <p:cNvSpPr>
            <a:spLocks noChangeShapeType="1"/>
          </p:cNvSpPr>
          <p:nvPr/>
        </p:nvSpPr>
        <p:spPr bwMode="auto">
          <a:xfrm>
            <a:off x="6172200" y="2516188"/>
            <a:ext cx="0" cy="744537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61219" name="Line 291"/>
          <p:cNvSpPr>
            <a:spLocks noChangeShapeType="1"/>
          </p:cNvSpPr>
          <p:nvPr/>
        </p:nvSpPr>
        <p:spPr bwMode="auto">
          <a:xfrm>
            <a:off x="9144000" y="2516188"/>
            <a:ext cx="0" cy="744537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61210" name="Line 282"/>
          <p:cNvSpPr>
            <a:spLocks noChangeShapeType="1"/>
          </p:cNvSpPr>
          <p:nvPr/>
        </p:nvSpPr>
        <p:spPr bwMode="auto">
          <a:xfrm>
            <a:off x="9744075" y="2971800"/>
            <a:ext cx="0" cy="274320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61297" name="Rectangle 369"/>
          <p:cNvSpPr>
            <a:spLocks noChangeArrowheads="1"/>
          </p:cNvSpPr>
          <p:nvPr/>
        </p:nvSpPr>
        <p:spPr bwMode="auto">
          <a:xfrm>
            <a:off x="2209800" y="4191000"/>
            <a:ext cx="50599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http://recenter.tamu.edu</a:t>
            </a:r>
          </a:p>
        </p:txBody>
      </p:sp>
      <p:sp>
        <p:nvSpPr>
          <p:cNvPr id="1661298" name="Text Box 370"/>
          <p:cNvSpPr txBox="1">
            <a:spLocks noChangeArrowheads="1"/>
          </p:cNvSpPr>
          <p:nvPr/>
        </p:nvSpPr>
        <p:spPr bwMode="auto">
          <a:xfrm>
            <a:off x="1371600" y="1676400"/>
            <a:ext cx="65532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 ESTATE CENTER </a:t>
            </a:r>
          </a:p>
          <a:p>
            <a:pPr algn="ctr"/>
            <a:r>
              <a:rPr lang="en-US" sz="2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 TEXAS A&amp;M UNIVERSITY</a:t>
            </a:r>
          </a:p>
          <a:p>
            <a:pPr algn="ctr"/>
            <a:r>
              <a:rPr lang="en-US" sz="2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Mays School of Business</a:t>
            </a:r>
          </a:p>
        </p:txBody>
      </p:sp>
      <p:grpSp>
        <p:nvGrpSpPr>
          <p:cNvPr id="5" name="Group 441"/>
          <p:cNvGrpSpPr>
            <a:grpSpLocks/>
          </p:cNvGrpSpPr>
          <p:nvPr/>
        </p:nvGrpSpPr>
        <p:grpSpPr bwMode="auto">
          <a:xfrm>
            <a:off x="6934200" y="1219200"/>
            <a:ext cx="1231900" cy="1519238"/>
            <a:chOff x="4368" y="768"/>
            <a:chExt cx="776" cy="957"/>
          </a:xfrm>
        </p:grpSpPr>
        <p:sp>
          <p:nvSpPr>
            <p:cNvPr id="1661312" name="Line 384"/>
            <p:cNvSpPr>
              <a:spLocks noChangeShapeType="1"/>
            </p:cNvSpPr>
            <p:nvPr/>
          </p:nvSpPr>
          <p:spPr bwMode="auto">
            <a:xfrm>
              <a:off x="4368" y="768"/>
              <a:ext cx="776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61313" name="Line 385"/>
            <p:cNvSpPr>
              <a:spLocks noChangeShapeType="1"/>
            </p:cNvSpPr>
            <p:nvPr/>
          </p:nvSpPr>
          <p:spPr bwMode="auto">
            <a:xfrm>
              <a:off x="4368" y="1725"/>
              <a:ext cx="776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61315" name="Line 387"/>
            <p:cNvSpPr>
              <a:spLocks noChangeShapeType="1"/>
            </p:cNvSpPr>
            <p:nvPr/>
          </p:nvSpPr>
          <p:spPr bwMode="auto">
            <a:xfrm>
              <a:off x="5144" y="768"/>
              <a:ext cx="0" cy="95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61332" name="Line 404"/>
          <p:cNvSpPr>
            <a:spLocks noChangeShapeType="1"/>
          </p:cNvSpPr>
          <p:nvPr/>
        </p:nvSpPr>
        <p:spPr bwMode="auto">
          <a:xfrm>
            <a:off x="6324600" y="2757488"/>
            <a:ext cx="266700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61333" name="Line 405"/>
          <p:cNvSpPr>
            <a:spLocks noChangeShapeType="1"/>
          </p:cNvSpPr>
          <p:nvPr/>
        </p:nvSpPr>
        <p:spPr bwMode="auto">
          <a:xfrm>
            <a:off x="6324600" y="1447800"/>
            <a:ext cx="0" cy="1309688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61334" name="Line 406"/>
          <p:cNvSpPr>
            <a:spLocks noChangeShapeType="1"/>
          </p:cNvSpPr>
          <p:nvPr/>
        </p:nvSpPr>
        <p:spPr bwMode="auto">
          <a:xfrm>
            <a:off x="8991600" y="1447800"/>
            <a:ext cx="0" cy="1309688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61459" name="Rectangle 531"/>
          <p:cNvSpPr>
            <a:spLocks noChangeArrowheads="1"/>
          </p:cNvSpPr>
          <p:nvPr/>
        </p:nvSpPr>
        <p:spPr bwMode="auto">
          <a:xfrm>
            <a:off x="2751138" y="6707188"/>
            <a:ext cx="184150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900"/>
              <a:t/>
            </a:r>
            <a:br>
              <a:rPr lang="en-US" sz="900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95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60C40B2F2506428E885771179ECAC0" ma:contentTypeVersion="10" ma:contentTypeDescription="Create a new document." ma:contentTypeScope="" ma:versionID="e8812a70066a38c3a05480bfe6d4da99">
  <xsd:schema xmlns:xsd="http://www.w3.org/2001/XMLSchema" xmlns:xs="http://www.w3.org/2001/XMLSchema" xmlns:p="http://schemas.microsoft.com/office/2006/metadata/properties" xmlns:ns2="569d94ef-f165-41d8-9852-35ba296811c5" xmlns:ns3="39F9B07B-E3EC-48E9-ACFD-32964B24E62B" xmlns:ns4="39f9b07b-e3ec-48e9-acfd-32964b24e62b" targetNamespace="http://schemas.microsoft.com/office/2006/metadata/properties" ma:root="true" ma:fieldsID="68dad629a27aac98bb31a0446304697b" ns2:_="" ns3:_="" ns4:_="">
    <xsd:import namespace="569d94ef-f165-41d8-9852-35ba296811c5"/>
    <xsd:import namespace="39F9B07B-E3EC-48E9-ACFD-32964B24E62B"/>
    <xsd:import namespace="39f9b07b-e3ec-48e9-acfd-32964b24e62b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Division" minOccurs="0"/>
                <xsd:element ref="ns3:Associated_x0020_Page" minOccurs="0"/>
                <xsd:element ref="ns4:Associated_x0020_Page_x003a_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9d94ef-f165-41d8-9852-35ba296811c5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F9B07B-E3EC-48E9-ACFD-32964B24E62B" elementFormDefault="qualified">
    <xsd:import namespace="http://schemas.microsoft.com/office/2006/documentManagement/types"/>
    <xsd:import namespace="http://schemas.microsoft.com/office/infopath/2007/PartnerControls"/>
    <xsd:element name="Division" ma:index="11" nillable="true" ma:displayName="Division" ma:list="{8466D3D3-F0A5-4801-9DCA-D03BB288FF1A}" ma:internalName="Division" ma:showField="Title">
      <xsd:simpleType>
        <xsd:restriction base="dms:Lookup"/>
      </xsd:simpleType>
    </xsd:element>
    <xsd:element name="Associated_x0020_Page" ma:index="12" nillable="true" ma:displayName="Associated Page" ma:list="{51186E3D-59F4-4377-96D9-3103301FAE1C}" ma:internalName="Associated_x0020_Page" ma:readOnly="false" ma:showField="Titl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f9b07b-e3ec-48e9-acfd-32964b24e62b" elementFormDefault="qualified">
    <xsd:import namespace="http://schemas.microsoft.com/office/2006/documentManagement/types"/>
    <xsd:import namespace="http://schemas.microsoft.com/office/infopath/2007/PartnerControls"/>
    <xsd:element name="Associated_x0020_Page_x003a_ID" ma:index="13" nillable="true" ma:displayName="Associated Page:ID" ma:list="{51186E3D-59F4-4377-96D9-3103301FAE1C}" ma:internalName="Associated_x0020_Page_x003a_ID" ma:readOnly="true" ma:showField="ID" ma:web="569d94ef-f165-41d8-9852-35ba296811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vision xmlns="39F9B07B-E3EC-48E9-ACFD-32964B24E62B">1</Division>
    <Associated_x0020_Page xmlns="39F9B07B-E3EC-48E9-ACFD-32964B24E62B">
      <Value>171</Value>
    </Associated_x0020_Page>
    <_dlc_DocId xmlns="569d94ef-f165-41d8-9852-35ba296811c5">MY66YAHYJ5H2-11-479</_dlc_DocId>
    <_dlc_DocIdUrl xmlns="569d94ef-f165-41d8-9852-35ba296811c5">
      <Url>https://teex.org/_layouts/15/DocIdRedir.aspx?ID=MY66YAHYJ5H2-11-479</Url>
      <Description>MY66YAHYJ5H2-11-479</Description>
    </_dlc_DocIdUrl>
  </documentManagement>
</p:properties>
</file>

<file path=customXml/itemProps1.xml><?xml version="1.0" encoding="utf-8"?>
<ds:datastoreItem xmlns:ds="http://schemas.openxmlformats.org/officeDocument/2006/customXml" ds:itemID="{EB44C640-F292-4408-A38D-BF4722D97C8C}"/>
</file>

<file path=customXml/itemProps2.xml><?xml version="1.0" encoding="utf-8"?>
<ds:datastoreItem xmlns:ds="http://schemas.openxmlformats.org/officeDocument/2006/customXml" ds:itemID="{C9D26C1A-1D90-4081-B431-4E663A157C8C}"/>
</file>

<file path=customXml/itemProps3.xml><?xml version="1.0" encoding="utf-8"?>
<ds:datastoreItem xmlns:ds="http://schemas.openxmlformats.org/officeDocument/2006/customXml" ds:itemID="{7AF954F4-5BDA-424B-9611-DB2FCABE5528}"/>
</file>

<file path=customXml/itemProps4.xml><?xml version="1.0" encoding="utf-8"?>
<ds:datastoreItem xmlns:ds="http://schemas.openxmlformats.org/officeDocument/2006/customXml" ds:itemID="{90B4E8E8-3532-4A26-85C1-630617706E56}"/>
</file>

<file path=docProps/app.xml><?xml version="1.0" encoding="utf-8"?>
<Properties xmlns="http://schemas.openxmlformats.org/officeDocument/2006/extended-properties" xmlns:vt="http://schemas.openxmlformats.org/officeDocument/2006/docPropsVTypes">
  <TotalTime>14052</TotalTime>
  <Words>1204</Words>
  <Application>Microsoft Office PowerPoint</Application>
  <PresentationFormat>On-screen Show (4:3)</PresentationFormat>
  <Paragraphs>219</Paragraphs>
  <Slides>58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2" baseType="lpstr">
      <vt:lpstr>Arial</vt:lpstr>
      <vt:lpstr>Calibri</vt:lpstr>
      <vt:lpstr>Courier New</vt:lpstr>
      <vt:lpstr>Office Theme</vt:lpstr>
      <vt:lpstr>Trends and Opportunities in the Eagle Ford          Harold Hunt, PhD Real Estate Center @ Texas A&amp;M College Station, Texas hhunt@tamu.edu</vt:lpstr>
      <vt:lpstr>My Focus at the REC</vt:lpstr>
      <vt:lpstr>Major and Minor Shale Plays</vt:lpstr>
      <vt:lpstr>Rig Counts (Land Rigs Only as of April 25th, 2014)</vt:lpstr>
      <vt:lpstr>Active Drilling Rigs in Texas (As of April 25th, 2014)</vt:lpstr>
      <vt:lpstr>Fracfocus.org Fluid Disclosure by Well</vt:lpstr>
      <vt:lpstr>Eagle Ford Shale</vt:lpstr>
      <vt:lpstr>My Early Prediction of the Length of Eagle Ford Drilling Activity</vt:lpstr>
      <vt:lpstr>Completed Wells in the Eagle Ford</vt:lpstr>
      <vt:lpstr>Completed Wells in the Eagle Ford</vt:lpstr>
      <vt:lpstr>Completed Wells in the Eagle Ford</vt:lpstr>
      <vt:lpstr>Completed Wells in the Eagle Ford</vt:lpstr>
      <vt:lpstr>Several Factors Will Affect the Speed and Number of Wells that Get Drilled</vt:lpstr>
      <vt:lpstr>1) Pad Drilling</vt:lpstr>
      <vt:lpstr>Pad Drilling Example</vt:lpstr>
      <vt:lpstr>Karnes Co. Drilling Pads</vt:lpstr>
      <vt:lpstr>Gonzales Co. Drilling Pads</vt:lpstr>
      <vt:lpstr>2 Wells On One Pad in Gonzales Co.</vt:lpstr>
      <vt:lpstr>3 Wells On One Pad in Gonzales Co.</vt:lpstr>
      <vt:lpstr>4 Wells Just Drilled by EOG in Gonzales Co. (using FracFocus.org)</vt:lpstr>
      <vt:lpstr>22 Wells On One Pad in Bakken</vt:lpstr>
      <vt:lpstr>2) Moving the Rigs</vt:lpstr>
      <vt:lpstr>Rig Moving on Rails</vt:lpstr>
      <vt:lpstr>Rig Moving on Rails</vt:lpstr>
      <vt:lpstr>Piping Moves With Rig Movement</vt:lpstr>
      <vt:lpstr>PowerPoint Presentation</vt:lpstr>
      <vt:lpstr>Seeing Well Costs Drop from $14 mil. to $6 mil. </vt:lpstr>
      <vt:lpstr>3) Well Spacing</vt:lpstr>
      <vt:lpstr>EOG Downspacing Means More Wells</vt:lpstr>
      <vt:lpstr>Factors to Consider With Increased Downspacing</vt:lpstr>
      <vt:lpstr>Rosetta Resources Map of Its Well Spacing Plan</vt:lpstr>
      <vt:lpstr>My Revised Guess of Future Eagle Ford Drilling Activity</vt:lpstr>
      <vt:lpstr>4) Tapping Other Pay Zones in the Future</vt:lpstr>
      <vt:lpstr>Multiple Payzones Could Extend the Long-term Life of a Field </vt:lpstr>
      <vt:lpstr>Horizontal Wells Using Pad Drilling in Multiple Stacked Plays</vt:lpstr>
      <vt:lpstr>Also Experimenting With  “Stacked Lateral” Development  Within the Eagle Ford Play</vt:lpstr>
      <vt:lpstr>Stacked Laterals Being Tested by Rosetta Resources in the Gates Ranch Field</vt:lpstr>
      <vt:lpstr>Finally, Don’t Forget the Possibility of “Secondary Recovery” (ex. Re-fracking) Activity on Existing Wells</vt:lpstr>
      <vt:lpstr>Changing Gears  Exploring La Salle County  Economic Data </vt:lpstr>
      <vt:lpstr>Texas Gross Sales Categories Subject to Sales Tax</vt:lpstr>
      <vt:lpstr>La Salle Co. Gross Sales (Quarterly from Q2 2003 to Q3 2013)</vt:lpstr>
      <vt:lpstr>Cameron Co. Gross Sales (Quarterly from Q2 2003 to Q3 2013)</vt:lpstr>
      <vt:lpstr>Hidalgo Co. Gross Sales (Quarterly from Q2 2003 to Q3 2013)</vt:lpstr>
      <vt:lpstr>Karnes Co. Gross Sales (Quarterly from Q2 2003 to Q3 2013)</vt:lpstr>
      <vt:lpstr>Employment</vt:lpstr>
      <vt:lpstr>La Salle Co. Employment Growth (Sorted by: Sector that had the Highest Number of Jobs in 2005)</vt:lpstr>
      <vt:lpstr>La Salle Co. Employment Growth (Still sorted by: Sector that had the Highest Number of Jobs in 2005)</vt:lpstr>
      <vt:lpstr>La Salle Co. Employment Growth (Sorted by: Highest to Lowest Job Increases from 2009 to 2013)</vt:lpstr>
      <vt:lpstr>Economic Diversity: La Salle Co. is Heavier than the State in Govt. &amp; O&amp;G (Sorted by: Highest % of Texas Jobs)</vt:lpstr>
      <vt:lpstr>Webb Co. is Heavier in Trade &amp; Transportation, Health Services, O&amp;G, and Govt.</vt:lpstr>
      <vt:lpstr>Most Smaller Texas MSAs will Have:  2 “Constant” Sectors and 1 “Wildcard”</vt:lpstr>
      <vt:lpstr>Wrapping-up</vt:lpstr>
      <vt:lpstr>What Could Derail This O&amp;G Boom</vt:lpstr>
      <vt:lpstr>Unknowns that Could Affect Price</vt:lpstr>
      <vt:lpstr>Two Final Points  (How is this O&amp;G boom different from the 80’s?)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Eagle Ford Shale</dc:title>
  <dc:creator>Harold Hunt</dc:creator>
  <cp:lastModifiedBy>Patrick McMahon</cp:lastModifiedBy>
  <cp:revision>4129</cp:revision>
  <cp:lastPrinted>2014-04-28T23:17:18Z</cp:lastPrinted>
  <dcterms:created xsi:type="dcterms:W3CDTF">2011-01-21T21:06:57Z</dcterms:created>
  <dcterms:modified xsi:type="dcterms:W3CDTF">2014-05-05T13:08:22Z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0x0101001660C40B2F2506428E885771179ECAC0</vt:lpwstr>
  </property>
  <property fmtid="{D5CDD505-2E9C-101B-9397-08002B2CF9AE}" pid="3" name="_dlc_DocIdItemGuid">
    <vt:lpwstr>31472f17-3bae-479e-addc-ac93b40d26f9</vt:lpwstr>
  </property>
</Properties>
</file>